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3"/>
  </p:notesMasterIdLst>
  <p:sldIdLst>
    <p:sldId id="256" r:id="rId2"/>
    <p:sldId id="257" r:id="rId3"/>
    <p:sldId id="272" r:id="rId4"/>
    <p:sldId id="258" r:id="rId5"/>
    <p:sldId id="259" r:id="rId6"/>
    <p:sldId id="260" r:id="rId7"/>
    <p:sldId id="277" r:id="rId8"/>
    <p:sldId id="288" r:id="rId9"/>
    <p:sldId id="289" r:id="rId10"/>
    <p:sldId id="302" r:id="rId11"/>
    <p:sldId id="290" r:id="rId12"/>
    <p:sldId id="296" r:id="rId13"/>
    <p:sldId id="305" r:id="rId14"/>
    <p:sldId id="306" r:id="rId15"/>
    <p:sldId id="300" r:id="rId16"/>
    <p:sldId id="299" r:id="rId17"/>
    <p:sldId id="291" r:id="rId18"/>
    <p:sldId id="301" r:id="rId19"/>
    <p:sldId id="303" r:id="rId20"/>
    <p:sldId id="297" r:id="rId21"/>
    <p:sldId id="304" r:id="rId22"/>
    <p:sldId id="294" r:id="rId23"/>
    <p:sldId id="307" r:id="rId24"/>
    <p:sldId id="308" r:id="rId25"/>
    <p:sldId id="309" r:id="rId26"/>
    <p:sldId id="310" r:id="rId27"/>
    <p:sldId id="295" r:id="rId28"/>
    <p:sldId id="261" r:id="rId29"/>
    <p:sldId id="276" r:id="rId30"/>
    <p:sldId id="275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önroos Leena" initials="GL" lastIdx="1" clrIdx="0">
    <p:extLst>
      <p:ext uri="{19B8F6BF-5375-455C-9EA6-DF929625EA0E}">
        <p15:presenceInfo xmlns:p15="http://schemas.microsoft.com/office/powerpoint/2012/main" userId="S-1-5-21-202514704-1860519746-1612804138-76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E012A-5CA1-4071-B589-FF748A4AEC2B}" v="116" dt="2018-10-01T11:44:28.69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87B1D-8E6D-431A-9F23-763EDF837C9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26CB167F-BFBE-4FE9-AA80-8D509C0553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PLANET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6BC815F-4624-4821-ACEB-27765CF99495}" type="parTrans" cxnId="{DD3E819C-65A3-4BC2-A29D-A4FAF342746E}">
      <dgm:prSet/>
      <dgm:spPr/>
      <dgm:t>
        <a:bodyPr/>
        <a:lstStyle/>
        <a:p>
          <a:endParaRPr lang="en-US"/>
        </a:p>
      </dgm:t>
    </dgm:pt>
    <dgm:pt modelId="{81F39C43-40B3-4A0C-A3C2-EF9401335FCA}" type="sibTrans" cxnId="{DD3E819C-65A3-4BC2-A29D-A4FAF342746E}">
      <dgm:prSet/>
      <dgm:spPr/>
      <dgm:t>
        <a:bodyPr/>
        <a:lstStyle/>
        <a:p>
          <a:endParaRPr lang="en-US"/>
        </a:p>
      </dgm:t>
    </dgm:pt>
    <dgm:pt modelId="{C30C2D07-011D-4208-A51F-AC647C8809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PROFIT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Economics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3AE411C-96F0-41A5-9215-C0FA2ACB7DE3}" type="parTrans" cxnId="{342A02DA-251C-49F1-9024-75AD597DE82B}">
      <dgm:prSet/>
      <dgm:spPr/>
      <dgm:t>
        <a:bodyPr/>
        <a:lstStyle/>
        <a:p>
          <a:endParaRPr lang="en-US"/>
        </a:p>
      </dgm:t>
    </dgm:pt>
    <dgm:pt modelId="{9F358084-6C88-4F57-9A3A-D1BD21BC8A33}" type="sibTrans" cxnId="{342A02DA-251C-49F1-9024-75AD597DE82B}">
      <dgm:prSet/>
      <dgm:spPr/>
      <dgm:t>
        <a:bodyPr/>
        <a:lstStyle/>
        <a:p>
          <a:endParaRPr lang="en-US"/>
        </a:p>
      </dgm:t>
    </dgm:pt>
    <dgm:pt modelId="{8E4CAEFF-412B-441A-9D65-332C3A78FE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PEOPLE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Ethics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99D126E-3878-4258-AA42-CAFED3054E5E}" type="parTrans" cxnId="{BD1CAA58-CBDD-414C-AC6A-95490567959A}">
      <dgm:prSet/>
      <dgm:spPr/>
      <dgm:t>
        <a:bodyPr/>
        <a:lstStyle/>
        <a:p>
          <a:endParaRPr lang="en-US"/>
        </a:p>
      </dgm:t>
    </dgm:pt>
    <dgm:pt modelId="{227F2CAA-E768-46F3-88A2-59BAEBBE24DA}" type="sibTrans" cxnId="{BD1CAA58-CBDD-414C-AC6A-95490567959A}">
      <dgm:prSet/>
      <dgm:spPr/>
      <dgm:t>
        <a:bodyPr/>
        <a:lstStyle/>
        <a:p>
          <a:endParaRPr lang="en-US"/>
        </a:p>
      </dgm:t>
    </dgm:pt>
    <dgm:pt modelId="{92C32A56-2165-4BF0-A87D-2F79F6624667}" type="pres">
      <dgm:prSet presAssocID="{89A87B1D-8E6D-431A-9F23-763EDF837C9B}" presName="cycle" presStyleCnt="0">
        <dgm:presLayoutVars>
          <dgm:dir/>
          <dgm:resizeHandles val="exact"/>
        </dgm:presLayoutVars>
      </dgm:prSet>
      <dgm:spPr/>
    </dgm:pt>
    <dgm:pt modelId="{1284C65C-DCA2-4DAD-8808-5E875BE93167}" type="pres">
      <dgm:prSet presAssocID="{26CB167F-BFBE-4FE9-AA80-8D509C0553DF}" presName="dummy" presStyleCnt="0"/>
      <dgm:spPr/>
    </dgm:pt>
    <dgm:pt modelId="{11283BE0-745F-40EE-B54B-AD6F01942EA3}" type="pres">
      <dgm:prSet presAssocID="{26CB167F-BFBE-4FE9-AA80-8D509C0553D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CB339-7779-47AC-81CD-10805907BCEC}" type="pres">
      <dgm:prSet presAssocID="{81F39C43-40B3-4A0C-A3C2-EF9401335FCA}" presName="sibTrans" presStyleLbl="node1" presStyleIdx="0" presStyleCnt="3"/>
      <dgm:spPr/>
      <dgm:t>
        <a:bodyPr/>
        <a:lstStyle/>
        <a:p>
          <a:endParaRPr lang="en-US"/>
        </a:p>
      </dgm:t>
    </dgm:pt>
    <dgm:pt modelId="{FD9A5B16-42E9-4926-AE7B-269F02857155}" type="pres">
      <dgm:prSet presAssocID="{C30C2D07-011D-4208-A51F-AC647C880964}" presName="dummy" presStyleCnt="0"/>
      <dgm:spPr/>
    </dgm:pt>
    <dgm:pt modelId="{ABC1250B-8B98-4EEB-8E86-ED65C6A23FBA}" type="pres">
      <dgm:prSet presAssocID="{C30C2D07-011D-4208-A51F-AC647C88096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3243B-CA82-4EE5-8CD0-17901612529A}" type="pres">
      <dgm:prSet presAssocID="{9F358084-6C88-4F57-9A3A-D1BD21BC8A33}" presName="sibTrans" presStyleLbl="node1" presStyleIdx="1" presStyleCnt="3"/>
      <dgm:spPr/>
      <dgm:t>
        <a:bodyPr/>
        <a:lstStyle/>
        <a:p>
          <a:endParaRPr lang="en-US"/>
        </a:p>
      </dgm:t>
    </dgm:pt>
    <dgm:pt modelId="{B47781CC-FCF4-40A1-8E89-475A6E49FD3B}" type="pres">
      <dgm:prSet presAssocID="{8E4CAEFF-412B-441A-9D65-332C3A78FEEC}" presName="dummy" presStyleCnt="0"/>
      <dgm:spPr/>
    </dgm:pt>
    <dgm:pt modelId="{5622D8F3-AA15-4BC6-952C-0E58442BE3A4}" type="pres">
      <dgm:prSet presAssocID="{8E4CAEFF-412B-441A-9D65-332C3A78FEEC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A135-76C0-498E-AB17-39DCE12A2670}" type="pres">
      <dgm:prSet presAssocID="{227F2CAA-E768-46F3-88A2-59BAEBBE24DA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F55DA7D-1980-45FE-8DB5-F8A983471646}" type="presOf" srcId="{9F358084-6C88-4F57-9A3A-D1BD21BC8A33}" destId="{7BA3243B-CA82-4EE5-8CD0-17901612529A}" srcOrd="0" destOrd="0" presId="urn:microsoft.com/office/officeart/2005/8/layout/cycle1"/>
    <dgm:cxn modelId="{342A02DA-251C-49F1-9024-75AD597DE82B}" srcId="{89A87B1D-8E6D-431A-9F23-763EDF837C9B}" destId="{C30C2D07-011D-4208-A51F-AC647C880964}" srcOrd="1" destOrd="0" parTransId="{73AE411C-96F0-41A5-9215-C0FA2ACB7DE3}" sibTransId="{9F358084-6C88-4F57-9A3A-D1BD21BC8A33}"/>
    <dgm:cxn modelId="{DD3E819C-65A3-4BC2-A29D-A4FAF342746E}" srcId="{89A87B1D-8E6D-431A-9F23-763EDF837C9B}" destId="{26CB167F-BFBE-4FE9-AA80-8D509C0553DF}" srcOrd="0" destOrd="0" parTransId="{36BC815F-4624-4821-ACEB-27765CF99495}" sibTransId="{81F39C43-40B3-4A0C-A3C2-EF9401335FCA}"/>
    <dgm:cxn modelId="{60104F14-6A8B-4A45-B250-EB55BBF9B249}" type="presOf" srcId="{8E4CAEFF-412B-441A-9D65-332C3A78FEEC}" destId="{5622D8F3-AA15-4BC6-952C-0E58442BE3A4}" srcOrd="0" destOrd="0" presId="urn:microsoft.com/office/officeart/2005/8/layout/cycle1"/>
    <dgm:cxn modelId="{CA212195-FC06-4B2E-A846-AD4E8110FCC6}" type="presOf" srcId="{89A87B1D-8E6D-431A-9F23-763EDF837C9B}" destId="{92C32A56-2165-4BF0-A87D-2F79F6624667}" srcOrd="0" destOrd="0" presId="urn:microsoft.com/office/officeart/2005/8/layout/cycle1"/>
    <dgm:cxn modelId="{BD1CAA58-CBDD-414C-AC6A-95490567959A}" srcId="{89A87B1D-8E6D-431A-9F23-763EDF837C9B}" destId="{8E4CAEFF-412B-441A-9D65-332C3A78FEEC}" srcOrd="2" destOrd="0" parTransId="{899D126E-3878-4258-AA42-CAFED3054E5E}" sibTransId="{227F2CAA-E768-46F3-88A2-59BAEBBE24DA}"/>
    <dgm:cxn modelId="{F8947C4D-4B8A-415F-BF9A-162969C226FD}" type="presOf" srcId="{C30C2D07-011D-4208-A51F-AC647C880964}" destId="{ABC1250B-8B98-4EEB-8E86-ED65C6A23FBA}" srcOrd="0" destOrd="0" presId="urn:microsoft.com/office/officeart/2005/8/layout/cycle1"/>
    <dgm:cxn modelId="{707076C7-7F5E-426A-87FD-DF06DD71C85D}" type="presOf" srcId="{26CB167F-BFBE-4FE9-AA80-8D509C0553DF}" destId="{11283BE0-745F-40EE-B54B-AD6F01942EA3}" srcOrd="0" destOrd="0" presId="urn:microsoft.com/office/officeart/2005/8/layout/cycle1"/>
    <dgm:cxn modelId="{83A48A3D-194E-438B-A081-D1502EC25CD4}" type="presOf" srcId="{227F2CAA-E768-46F3-88A2-59BAEBBE24DA}" destId="{5D8EA135-76C0-498E-AB17-39DCE12A2670}" srcOrd="0" destOrd="0" presId="urn:microsoft.com/office/officeart/2005/8/layout/cycle1"/>
    <dgm:cxn modelId="{B3A44304-D14C-418F-BBFE-6826CA40E26B}" type="presOf" srcId="{81F39C43-40B3-4A0C-A3C2-EF9401335FCA}" destId="{425CB339-7779-47AC-81CD-10805907BCEC}" srcOrd="0" destOrd="0" presId="urn:microsoft.com/office/officeart/2005/8/layout/cycle1"/>
    <dgm:cxn modelId="{ABCC4855-6985-4DC2-8B99-553B872068A9}" type="presParOf" srcId="{92C32A56-2165-4BF0-A87D-2F79F6624667}" destId="{1284C65C-DCA2-4DAD-8808-5E875BE93167}" srcOrd="0" destOrd="0" presId="urn:microsoft.com/office/officeart/2005/8/layout/cycle1"/>
    <dgm:cxn modelId="{A106D96A-93C8-455A-B13D-0862567D144D}" type="presParOf" srcId="{92C32A56-2165-4BF0-A87D-2F79F6624667}" destId="{11283BE0-745F-40EE-B54B-AD6F01942EA3}" srcOrd="1" destOrd="0" presId="urn:microsoft.com/office/officeart/2005/8/layout/cycle1"/>
    <dgm:cxn modelId="{F286AAC0-F2FB-4926-8F4D-AD126A267667}" type="presParOf" srcId="{92C32A56-2165-4BF0-A87D-2F79F6624667}" destId="{425CB339-7779-47AC-81CD-10805907BCEC}" srcOrd="2" destOrd="0" presId="urn:microsoft.com/office/officeart/2005/8/layout/cycle1"/>
    <dgm:cxn modelId="{E7D1C798-60D0-44A4-AE3C-727D6CFE03D0}" type="presParOf" srcId="{92C32A56-2165-4BF0-A87D-2F79F6624667}" destId="{FD9A5B16-42E9-4926-AE7B-269F02857155}" srcOrd="3" destOrd="0" presId="urn:microsoft.com/office/officeart/2005/8/layout/cycle1"/>
    <dgm:cxn modelId="{593C2357-72CC-4981-AF2C-52D68A9F279A}" type="presParOf" srcId="{92C32A56-2165-4BF0-A87D-2F79F6624667}" destId="{ABC1250B-8B98-4EEB-8E86-ED65C6A23FBA}" srcOrd="4" destOrd="0" presId="urn:microsoft.com/office/officeart/2005/8/layout/cycle1"/>
    <dgm:cxn modelId="{7841AF3B-2304-49C4-8DAA-05AD95329DAB}" type="presParOf" srcId="{92C32A56-2165-4BF0-A87D-2F79F6624667}" destId="{7BA3243B-CA82-4EE5-8CD0-17901612529A}" srcOrd="5" destOrd="0" presId="urn:microsoft.com/office/officeart/2005/8/layout/cycle1"/>
    <dgm:cxn modelId="{C9E889D3-12CD-4F11-AEC1-E59256ED7A20}" type="presParOf" srcId="{92C32A56-2165-4BF0-A87D-2F79F6624667}" destId="{B47781CC-FCF4-40A1-8E89-475A6E49FD3B}" srcOrd="6" destOrd="0" presId="urn:microsoft.com/office/officeart/2005/8/layout/cycle1"/>
    <dgm:cxn modelId="{FD7BC534-F11A-463C-AD0A-04AB3205F32A}" type="presParOf" srcId="{92C32A56-2165-4BF0-A87D-2F79F6624667}" destId="{5622D8F3-AA15-4BC6-952C-0E58442BE3A4}" srcOrd="7" destOrd="0" presId="urn:microsoft.com/office/officeart/2005/8/layout/cycle1"/>
    <dgm:cxn modelId="{87A7E89F-10C6-4D8E-AC14-0417450938C2}" type="presParOf" srcId="{92C32A56-2165-4BF0-A87D-2F79F6624667}" destId="{5D8EA135-76C0-498E-AB17-39DCE12A267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3BE0-745F-40EE-B54B-AD6F01942EA3}">
      <dsp:nvSpPr>
        <dsp:cNvPr id="0" name=""/>
        <dsp:cNvSpPr/>
      </dsp:nvSpPr>
      <dsp:spPr>
        <a:xfrm>
          <a:off x="4426414" y="330434"/>
          <a:ext cx="1681518" cy="168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PLANET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2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426414" y="330434"/>
        <a:ext cx="1681518" cy="1681518"/>
      </dsp:txXfrm>
    </dsp:sp>
    <dsp:sp modelId="{425CB339-7779-47AC-81CD-10805907BCEC}">
      <dsp:nvSpPr>
        <dsp:cNvPr id="0" name=""/>
        <dsp:cNvSpPr/>
      </dsp:nvSpPr>
      <dsp:spPr>
        <a:xfrm>
          <a:off x="1862825" y="-1038"/>
          <a:ext cx="3978486" cy="3978486"/>
        </a:xfrm>
        <a:prstGeom prst="circularArrow">
          <a:avLst>
            <a:gd name="adj1" fmla="val 8242"/>
            <a:gd name="adj2" fmla="val 575543"/>
            <a:gd name="adj3" fmla="val 2966480"/>
            <a:gd name="adj4" fmla="val 49964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1250B-8B98-4EEB-8E86-ED65C6A23FBA}">
      <dsp:nvSpPr>
        <dsp:cNvPr id="0" name=""/>
        <dsp:cNvSpPr/>
      </dsp:nvSpPr>
      <dsp:spPr>
        <a:xfrm>
          <a:off x="3011309" y="2781468"/>
          <a:ext cx="1681518" cy="168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PROFIT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Economics</a:t>
          </a:r>
          <a:endParaRPr kumimoji="0" lang="en-US" altLang="en-US" sz="2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11309" y="2781468"/>
        <a:ext cx="1681518" cy="1681518"/>
      </dsp:txXfrm>
    </dsp:sp>
    <dsp:sp modelId="{7BA3243B-CA82-4EE5-8CD0-17901612529A}">
      <dsp:nvSpPr>
        <dsp:cNvPr id="0" name=""/>
        <dsp:cNvSpPr/>
      </dsp:nvSpPr>
      <dsp:spPr>
        <a:xfrm>
          <a:off x="1862825" y="-1038"/>
          <a:ext cx="3978486" cy="3978486"/>
        </a:xfrm>
        <a:prstGeom prst="circularArrow">
          <a:avLst>
            <a:gd name="adj1" fmla="val 8242"/>
            <a:gd name="adj2" fmla="val 575543"/>
            <a:gd name="adj3" fmla="val 10174493"/>
            <a:gd name="adj4" fmla="val 7257976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2D8F3-AA15-4BC6-952C-0E58442BE3A4}">
      <dsp:nvSpPr>
        <dsp:cNvPr id="0" name=""/>
        <dsp:cNvSpPr/>
      </dsp:nvSpPr>
      <dsp:spPr>
        <a:xfrm>
          <a:off x="1596204" y="330434"/>
          <a:ext cx="1681518" cy="168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PEOPLE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en-US" sz="2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Ethics</a:t>
          </a:r>
          <a:endParaRPr kumimoji="0" lang="en-US" altLang="en-US" sz="2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596204" y="330434"/>
        <a:ext cx="1681518" cy="1681518"/>
      </dsp:txXfrm>
    </dsp:sp>
    <dsp:sp modelId="{5D8EA135-76C0-498E-AB17-39DCE12A2670}">
      <dsp:nvSpPr>
        <dsp:cNvPr id="0" name=""/>
        <dsp:cNvSpPr/>
      </dsp:nvSpPr>
      <dsp:spPr>
        <a:xfrm>
          <a:off x="1862825" y="-1038"/>
          <a:ext cx="3978486" cy="3978486"/>
        </a:xfrm>
        <a:prstGeom prst="circularArrow">
          <a:avLst>
            <a:gd name="adj1" fmla="val 8242"/>
            <a:gd name="adj2" fmla="val 575543"/>
            <a:gd name="adj3" fmla="val 16859173"/>
            <a:gd name="adj4" fmla="val 14965284"/>
            <a:gd name="adj5" fmla="val 96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698F-EB94-46DB-BFAE-0E1D16635DB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9D2D-E731-4250-9F8F-8459442EE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Annika! Miten käymme nämä läpi? Jos tulee vaikka 8 työtä, ei voida esittää kaikkia? Menee kamalasti aikaa ja</a:t>
            </a:r>
            <a:r>
              <a:rPr lang="fi-FI" baseline="0"/>
              <a:t> kovin kyllästyttävää vähitellen.  Olisiko niin, että tehdään molemmille maille yksi </a:t>
            </a:r>
            <a:r>
              <a:rPr lang="fi-FI" baseline="0" err="1"/>
              <a:t>canvas</a:t>
            </a:r>
            <a:r>
              <a:rPr lang="fi-FI" baseline="0"/>
              <a:t>, johon he käyvät kirjoittamassa nuo kolme tärkeintä?  Ja vertaillaan, mitä vaikutukset ovat? Tässä mielenkiintoista maiden vertailu, mutta </a:t>
            </a:r>
            <a:r>
              <a:rPr lang="fi-FI" baseline="0" err="1"/>
              <a:t>mutta</a:t>
            </a:r>
            <a:r>
              <a:rPr lang="fi-FI" baseline="0"/>
              <a:t>, mistä nämä kaikki tulevatkaan, onko järkevää vertailla eli ovatko </a:t>
            </a:r>
            <a:r>
              <a:rPr lang="fi-FI" baseline="0" err="1"/>
              <a:t>samantyyppisiä</a:t>
            </a:r>
            <a:r>
              <a:rPr lang="fi-FI" baseline="0"/>
              <a:t> kohteita.  Vai olisiko niin, että kaikki ajattelevat koko maata, jolloin voitaisiin katsoa, valitsevatko ryhmät samanlaisia vaikutuksia?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Paikallinen, alueellinen, globaali</a:t>
            </a:r>
            <a:r>
              <a:rPr lang="fi-FI" baseline="0"/>
              <a:t> taso tähän?!  Kuvio </a:t>
            </a:r>
            <a:r>
              <a:rPr lang="fi-FI" baseline="0" err="1"/>
              <a:t>Handbookista</a:t>
            </a:r>
            <a:r>
              <a:rPr lang="fi-FI" baseline="0"/>
              <a:t> s. 51: </a:t>
            </a:r>
            <a:r>
              <a:rPr lang="fi-FI" baseline="0" err="1"/>
              <a:t>Important</a:t>
            </a:r>
            <a:r>
              <a:rPr lang="fi-FI" baseline="0"/>
              <a:t> </a:t>
            </a:r>
            <a:r>
              <a:rPr lang="fi-FI" baseline="0" err="1"/>
              <a:t>tourism</a:t>
            </a:r>
            <a:r>
              <a:rPr lang="fi-FI" baseline="0"/>
              <a:t> </a:t>
            </a:r>
            <a:r>
              <a:rPr lang="fi-FI" baseline="0" err="1"/>
              <a:t>regions</a:t>
            </a:r>
            <a:r>
              <a:rPr lang="fi-FI" baseline="0"/>
              <a:t> </a:t>
            </a:r>
            <a:r>
              <a:rPr lang="fi-FI" baseline="0" err="1"/>
              <a:t>facing</a:t>
            </a:r>
            <a:r>
              <a:rPr lang="fi-FI" baseline="0"/>
              <a:t> </a:t>
            </a:r>
            <a:r>
              <a:rPr lang="fi-FI" baseline="0" err="1"/>
              <a:t>biodiversity</a:t>
            </a:r>
            <a:r>
              <a:rPr lang="fi-FI" baseline="0"/>
              <a:t> </a:t>
            </a:r>
            <a:r>
              <a:rPr lang="fi-FI" baseline="0" err="1"/>
              <a:t>threat</a:t>
            </a:r>
            <a:r>
              <a:rPr lang="fi-FI" baseline="0"/>
              <a:t> ?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Paikallinen, alueellinen, globaali</a:t>
            </a:r>
            <a:r>
              <a:rPr lang="fi-FI" baseline="0"/>
              <a:t> taso tähän?!  Kuvio </a:t>
            </a:r>
            <a:r>
              <a:rPr lang="fi-FI" baseline="0" err="1"/>
              <a:t>Handbookista</a:t>
            </a:r>
            <a:r>
              <a:rPr lang="fi-FI" baseline="0"/>
              <a:t> s. 51: </a:t>
            </a:r>
            <a:r>
              <a:rPr lang="fi-FI" baseline="0" err="1"/>
              <a:t>Important</a:t>
            </a:r>
            <a:r>
              <a:rPr lang="fi-FI" baseline="0"/>
              <a:t> </a:t>
            </a:r>
            <a:r>
              <a:rPr lang="fi-FI" baseline="0" err="1"/>
              <a:t>tourism</a:t>
            </a:r>
            <a:r>
              <a:rPr lang="fi-FI" baseline="0"/>
              <a:t> </a:t>
            </a:r>
            <a:r>
              <a:rPr lang="fi-FI" baseline="0" err="1"/>
              <a:t>regions</a:t>
            </a:r>
            <a:r>
              <a:rPr lang="fi-FI" baseline="0"/>
              <a:t> </a:t>
            </a:r>
            <a:r>
              <a:rPr lang="fi-FI" baseline="0" err="1"/>
              <a:t>facing</a:t>
            </a:r>
            <a:r>
              <a:rPr lang="fi-FI" baseline="0"/>
              <a:t> </a:t>
            </a:r>
            <a:r>
              <a:rPr lang="fi-FI" baseline="0" err="1"/>
              <a:t>biodiversity</a:t>
            </a:r>
            <a:r>
              <a:rPr lang="fi-FI" baseline="0"/>
              <a:t> </a:t>
            </a:r>
            <a:r>
              <a:rPr lang="fi-FI" baseline="0" err="1"/>
              <a:t>threat</a:t>
            </a:r>
            <a:r>
              <a:rPr lang="fi-FI" baseline="0"/>
              <a:t> ?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89D2D-E731-4250-9F8F-8459442EE1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0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8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2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3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0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1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8808-F629-44F7-AC5A-9D500FF21AC8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F944-A1AD-4D20-BDA5-4D04FE903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2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less-damage-destruction?CMP=share_btn_tw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trweekly.com/site/2018/03/nha-trang-invaded-by-chinese-tourists/comment-page-1/#comments" TargetMode="External"/><Relationship Id="rId5" Type="http://schemas.openxmlformats.org/officeDocument/2006/relationships/hyperlink" Target="https://www.theguardian.com/film/2018/mar/28/thailand-beach-leonardo-dicaprio-closing" TargetMode="External"/><Relationship Id="rId4" Type="http://schemas.openxmlformats.org/officeDocument/2006/relationships/hyperlink" Target="https://www.nytimes.com/2018/04/04/world/asia/boracay-philippines-tourists-closed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lephant-sanctuary-youre-visiting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www.tourismconcern.org.uk/should-i-use-airbnb/?utm_source=twitter&amp;utm_medium=social&amp;utm_campaign=SocialWarfare" TargetMode="External"/><Relationship Id="rId7" Type="http://schemas.openxmlformats.org/officeDocument/2006/relationships/hyperlink" Target="http://tourism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iancorrespondent.com/2018/01/sex-tourism-pattaya-party/" TargetMode="External"/><Relationship Id="rId11" Type="http://schemas.openxmlformats.org/officeDocument/2006/relationships/hyperlink" Target="http://development-conservation" TargetMode="External"/><Relationship Id="rId5" Type="http://schemas.openxmlformats.org/officeDocument/2006/relationships/hyperlink" Target="http://political-act-100846" TargetMode="External"/><Relationship Id="rId10" Type="http://schemas.openxmlformats.org/officeDocument/2006/relationships/hyperlink" Target="https://skift.com/2017/03/10/beijing-still-has-a-massive-pollution-problem-for-tourists-and-locals-alike/" TargetMode="External"/><Relationship Id="rId4" Type="http://schemas.openxmlformats.org/officeDocument/2006/relationships/hyperlink" Target="https://www.theguardian.com/commentisfree/2018/aug/31/airbnb-sharing-economy-cities-barcelona-inequality-locals" TargetMode="External"/><Relationship Id="rId9" Type="http://schemas.openxmlformats.org/officeDocument/2006/relationships/hyperlink" Target="https://www.theatlantic.com/science/archive/2016/05/elephants-tourism-thailand/483138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e-unwto.org/doi/pdf/10.18111/9789284420070" TargetMode="External"/><Relationship Id="rId7" Type="http://schemas.openxmlformats.org/officeDocument/2006/relationships/hyperlink" Target="https://www.youtube.com/watch?v=kdXcFChRpmI" TargetMode="External"/><Relationship Id="rId2" Type="http://schemas.openxmlformats.org/officeDocument/2006/relationships/hyperlink" Target="http://haroldgoodwin.info/pubs/RTP'WP4Overtourism01'201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52491214" TargetMode="External"/><Relationship Id="rId5" Type="http://schemas.openxmlformats.org/officeDocument/2006/relationships/hyperlink" Target="https://vimeo.com/71764610" TargetMode="External"/><Relationship Id="rId4" Type="http://schemas.openxmlformats.org/officeDocument/2006/relationships/hyperlink" Target="https://www.youtube.com/watch?v=U-52L7hYQiE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thics.unwto.org/en/content/global-code-ethics-tourism" TargetMode="External"/><Relationship Id="rId13" Type="http://schemas.openxmlformats.org/officeDocument/2006/relationships/hyperlink" Target="https://www.wttc.org/" TargetMode="External"/><Relationship Id="rId3" Type="http://schemas.openxmlformats.org/officeDocument/2006/relationships/hyperlink" Target="https://www.gstcouncil.org/gstc-criteria/gstc-destination-criteria/" TargetMode="External"/><Relationship Id="rId7" Type="http://schemas.openxmlformats.org/officeDocument/2006/relationships/hyperlink" Target="http://www2.unwto.org/" TargetMode="External"/><Relationship Id="rId12" Type="http://schemas.openxmlformats.org/officeDocument/2006/relationships/hyperlink" Target="https://www.weforum.org/reports/the-travel-tourism-competitiveness-report-2017" TargetMode="External"/><Relationship Id="rId2" Type="http://schemas.openxmlformats.org/officeDocument/2006/relationships/hyperlink" Target="https://www.gstcouncil.org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stainabledevelopment.un.org/sdgs" TargetMode="External"/><Relationship Id="rId11" Type="http://schemas.openxmlformats.org/officeDocument/2006/relationships/hyperlink" Target="https://www.weforum.org/" TargetMode="External"/><Relationship Id="rId5" Type="http://schemas.openxmlformats.org/officeDocument/2006/relationships/hyperlink" Target="https://www.tourismconcern.org.uk/" TargetMode="External"/><Relationship Id="rId15" Type="http://schemas.openxmlformats.org/officeDocument/2006/relationships/image" Target="../media/image1.png"/><Relationship Id="rId10" Type="http://schemas.openxmlformats.org/officeDocument/2006/relationships/hyperlink" Target="https://www.e-unwto.org/doi/pdf/10.18111/9789284419401" TargetMode="External"/><Relationship Id="rId4" Type="http://schemas.openxmlformats.org/officeDocument/2006/relationships/hyperlink" Target="https://skift.com/2017/10/23/proposing-solutions-to-overtourism-in-popular-destinations-a-skift-framework/" TargetMode="External"/><Relationship Id="rId9" Type="http://schemas.openxmlformats.org/officeDocument/2006/relationships/hyperlink" Target="http://tourism4sdgs.org/" TargetMode="External"/><Relationship Id="rId14" Type="http://schemas.openxmlformats.org/officeDocument/2006/relationships/hyperlink" Target="https://www.wttc.org/economic-impac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4451" y="1312262"/>
            <a:ext cx="9783097" cy="3200743"/>
          </a:xfrm>
        </p:spPr>
        <p:txBody>
          <a:bodyPr>
            <a:noAutofit/>
          </a:bodyPr>
          <a:lstStyle/>
          <a:p>
            <a:r>
              <a:rPr lang="en-GB" sz="5400" b="1">
                <a:latin typeface="+mn-lt"/>
              </a:rPr>
              <a:t>TOURIST</a:t>
            </a:r>
            <a:r>
              <a:rPr lang="en-GB" sz="3300" b="1">
                <a:latin typeface="+mn-lt"/>
              </a:rPr>
              <a:t/>
            </a:r>
            <a:br>
              <a:rPr lang="en-GB" sz="3300" b="1">
                <a:latin typeface="+mn-lt"/>
              </a:rPr>
            </a:br>
            <a:r>
              <a:rPr lang="en-GB" sz="3300" b="1">
                <a:latin typeface="+mn-lt"/>
              </a:rPr>
              <a:t/>
            </a:r>
            <a:br>
              <a:rPr lang="en-GB" sz="3300" b="1">
                <a:latin typeface="+mn-lt"/>
              </a:rPr>
            </a:br>
            <a:r>
              <a:rPr lang="en-GB" sz="3200" b="1">
                <a:latin typeface="+mn-lt"/>
              </a:rPr>
              <a:t>Competence centres for the development of sustainable tourism and innovative financial management strategies to increase the positive impact of local tourism in Thailand and Vietnam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965290"/>
            <a:ext cx="9144000" cy="1622322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  <a:p>
            <a:pPr algn="l"/>
            <a:r>
              <a:rPr lang="en-US" sz="1600"/>
              <a:t>Erasmus+ Capacity Building in Higher Education</a:t>
            </a:r>
          </a:p>
          <a:p>
            <a:pPr algn="l"/>
            <a:r>
              <a:rPr lang="en-US" sz="1600"/>
              <a:t>Project Reference:</a:t>
            </a:r>
            <a:r>
              <a:rPr lang="en-GB" sz="1600"/>
              <a:t> 585785-EPP-1-2017-1-AT-EPPKA2-CBHE-JP </a:t>
            </a:r>
          </a:p>
          <a:p>
            <a:pPr algn="l"/>
            <a:r>
              <a:rPr lang="en-US" sz="1600"/>
              <a:t>Duration: 36 Months (15/10/2017-14/10/2020)</a:t>
            </a:r>
          </a:p>
          <a:p>
            <a:pPr algn="l"/>
            <a:r>
              <a:rPr lang="en-US" sz="1600"/>
              <a:t>Project Management: FH JOANNEUM </a:t>
            </a:r>
            <a:endParaRPr lang="de-DE" sz="1600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>
            <a:extLst>
              <a:ext uri="{FF2B5EF4-FFF2-40B4-BE49-F238E27FC236}">
                <a16:creationId xmlns:a16="http://schemas.microsoft.com/office/drawing/2014/main" id="{621C418A-444D-4EFF-95EF-DF167CB5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988A2CB4-8DB4-44FC-BEBC-E37C07FC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  <p:pic>
        <p:nvPicPr>
          <p:cNvPr id="5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CED33C-D508-4118-9070-B57EB724B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05" y="994176"/>
            <a:ext cx="10550103" cy="4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4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Group Exercise 1: </a:t>
            </a:r>
            <a:br>
              <a:rPr lang="en-US"/>
            </a:br>
            <a:r>
              <a:rPr lang="en-US"/>
              <a:t>Co-creation of the Destination Impact Canvas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492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 your group, discuss tourism impacts in your country</a:t>
            </a:r>
          </a:p>
          <a:p>
            <a:pPr lvl="1"/>
            <a:r>
              <a:rPr lang="en-US">
                <a:cs typeface="Calibri"/>
              </a:rPr>
              <a:t>Environmental impacts</a:t>
            </a:r>
          </a:p>
          <a:p>
            <a:pPr lvl="1"/>
            <a:r>
              <a:rPr lang="en-US">
                <a:cs typeface="Calibri"/>
              </a:rPr>
              <a:t>Economic impacts</a:t>
            </a:r>
          </a:p>
          <a:p>
            <a:pPr lvl="1"/>
            <a:r>
              <a:rPr lang="en-US">
                <a:cs typeface="Calibri"/>
              </a:rPr>
              <a:t>Socio-cultural impacts</a:t>
            </a:r>
          </a:p>
          <a:p>
            <a:r>
              <a:rPr lang="en-US">
                <a:cs typeface="Calibri"/>
              </a:rPr>
              <a:t>Both plusses and minuses, pros and cons</a:t>
            </a:r>
          </a:p>
          <a:p>
            <a:r>
              <a:rPr lang="en-US">
                <a:cs typeface="Calibri"/>
              </a:rPr>
              <a:t>Write them down in your destination canvas</a:t>
            </a:r>
          </a:p>
          <a:p>
            <a:r>
              <a:rPr lang="en-US">
                <a:cs typeface="Calibri"/>
              </a:rPr>
              <a:t>You have </a:t>
            </a:r>
            <a:r>
              <a:rPr lang="en-US" u="sng">
                <a:cs typeface="Calibri"/>
              </a:rPr>
              <a:t>15 minutes</a:t>
            </a:r>
            <a:r>
              <a:rPr lang="en-US">
                <a:cs typeface="Calibri"/>
              </a:rPr>
              <a:t> for this exercise.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2074D1-7248-4F1A-93AF-AE10079D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C2E8E4-FAF9-4798-BD31-73430CDF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C0A34E-4EEB-415E-B62C-EBEF6AADA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373" y="2382383"/>
            <a:ext cx="2824288" cy="25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4627418" cy="2937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0836" y="0"/>
            <a:ext cx="1208116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40782" y="4100946"/>
            <a:ext cx="4537363" cy="275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1192411" y="3108113"/>
            <a:ext cx="2846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/>
              <a:t>ECONOMIC IMPACTS 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091228" y="3198167"/>
            <a:ext cx="371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/>
              <a:t>ENVIRONMENTAL  IMPACTS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4577" y="6396335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/>
              <a:t>SOCIO-CULTURAL IMPACTS </a:t>
            </a:r>
          </a:p>
        </p:txBody>
      </p:sp>
      <p:cxnSp>
        <p:nvCxnSpPr>
          <p:cNvPr id="23" name="Straight Connector 22"/>
          <p:cNvCxnSpPr>
            <a:endCxn id="21" idx="2"/>
          </p:cNvCxnSpPr>
          <p:nvPr/>
        </p:nvCxnSpPr>
        <p:spPr>
          <a:xfrm>
            <a:off x="110836" y="3429000"/>
            <a:ext cx="12067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2"/>
            <a:endCxn id="2" idx="2"/>
          </p:cNvCxnSpPr>
          <p:nvPr/>
        </p:nvCxnSpPr>
        <p:spPr>
          <a:xfrm flipV="1">
            <a:off x="6096000" y="4100946"/>
            <a:ext cx="0" cy="275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475018" y="2757055"/>
            <a:ext cx="3241963" cy="1343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err="1"/>
              <a:t>Impacts</a:t>
            </a:r>
            <a:r>
              <a:rPr lang="fi-FI" sz="2000"/>
              <a:t> of </a:t>
            </a:r>
            <a:r>
              <a:rPr lang="fi-FI" sz="2000" err="1"/>
              <a:t>travel</a:t>
            </a:r>
            <a:r>
              <a:rPr lang="fi-FI" sz="2000"/>
              <a:t> and </a:t>
            </a:r>
            <a:r>
              <a:rPr lang="fi-FI" sz="2000" err="1"/>
              <a:t>tourism</a:t>
            </a:r>
            <a:r>
              <a:rPr lang="fi-FI" sz="2000"/>
              <a:t> in </a:t>
            </a:r>
          </a:p>
          <a:p>
            <a:pPr algn="ctr"/>
            <a:r>
              <a:rPr lang="fi-FI"/>
              <a:t>____________________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3856" y="1548025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</a:t>
            </a:r>
            <a:endParaRPr lang="fi-FI" sz="3000"/>
          </a:p>
        </p:txBody>
      </p:sp>
      <p:sp>
        <p:nvSpPr>
          <p:cNvPr id="33" name="TextBox 32"/>
          <p:cNvSpPr txBox="1"/>
          <p:nvPr/>
        </p:nvSpPr>
        <p:spPr>
          <a:xfrm>
            <a:off x="11716480" y="1271026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</a:t>
            </a:r>
            <a:endParaRPr lang="fi-FI" sz="3000"/>
          </a:p>
        </p:txBody>
      </p:sp>
      <p:sp>
        <p:nvSpPr>
          <p:cNvPr id="34" name="TextBox 33"/>
          <p:cNvSpPr txBox="1"/>
          <p:nvPr/>
        </p:nvSpPr>
        <p:spPr>
          <a:xfrm>
            <a:off x="3680280" y="6350168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</a:t>
            </a:r>
            <a:endParaRPr lang="fi-FI" sz="3000"/>
          </a:p>
        </p:txBody>
      </p:sp>
      <p:sp>
        <p:nvSpPr>
          <p:cNvPr id="35" name="TextBox 34"/>
          <p:cNvSpPr txBox="1"/>
          <p:nvPr/>
        </p:nvSpPr>
        <p:spPr>
          <a:xfrm>
            <a:off x="0" y="4670474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</a:t>
            </a:r>
            <a:endParaRPr lang="fi-FI" sz="3000"/>
          </a:p>
        </p:txBody>
      </p:sp>
      <p:sp>
        <p:nvSpPr>
          <p:cNvPr id="36" name="TextBox 35"/>
          <p:cNvSpPr txBox="1"/>
          <p:nvPr/>
        </p:nvSpPr>
        <p:spPr>
          <a:xfrm>
            <a:off x="11716480" y="5177584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</a:t>
            </a:r>
            <a:endParaRPr lang="fi-FI" sz="3000"/>
          </a:p>
        </p:txBody>
      </p:sp>
      <p:sp>
        <p:nvSpPr>
          <p:cNvPr id="37" name="TextBox 36"/>
          <p:cNvSpPr txBox="1"/>
          <p:nvPr/>
        </p:nvSpPr>
        <p:spPr>
          <a:xfrm>
            <a:off x="7698098" y="6350168"/>
            <a:ext cx="61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>
                <a:sym typeface="Wingdings" panose="05000000000000000000" pitchFamily="2" charset="2"/>
              </a:rPr>
              <a:t></a:t>
            </a:r>
            <a:endParaRPr lang="fi-FI" sz="3000"/>
          </a:p>
        </p:txBody>
      </p:sp>
      <p:sp>
        <p:nvSpPr>
          <p:cNvPr id="41" name="TextBox 40"/>
          <p:cNvSpPr txBox="1"/>
          <p:nvPr/>
        </p:nvSpPr>
        <p:spPr>
          <a:xfrm>
            <a:off x="3509393" y="-46166"/>
            <a:ext cx="5173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/>
              <a:t>CHARACTERISTICS OF THE DESTINATION</a:t>
            </a:r>
          </a:p>
          <a:p>
            <a:pPr algn="ctr"/>
            <a:r>
              <a:rPr lang="fi-FI" sz="1200" err="1"/>
              <a:t>Such</a:t>
            </a:r>
            <a:r>
              <a:rPr lang="fi-FI" sz="1200"/>
              <a:t> as </a:t>
            </a:r>
            <a:r>
              <a:rPr lang="fi-FI" sz="1200" err="1"/>
              <a:t>pull</a:t>
            </a:r>
            <a:r>
              <a:rPr lang="fi-FI" sz="1200"/>
              <a:t> </a:t>
            </a:r>
            <a:r>
              <a:rPr lang="fi-FI" sz="1200" err="1"/>
              <a:t>factors</a:t>
            </a:r>
            <a:r>
              <a:rPr lang="fi-FI" sz="1200"/>
              <a:t>, </a:t>
            </a:r>
            <a:r>
              <a:rPr lang="fi-FI" sz="1200" err="1"/>
              <a:t>services</a:t>
            </a:r>
            <a:r>
              <a:rPr lang="fi-FI" sz="1200"/>
              <a:t>, </a:t>
            </a:r>
            <a:r>
              <a:rPr lang="fi-FI" sz="1200" err="1"/>
              <a:t>attractions</a:t>
            </a:r>
            <a:r>
              <a:rPr lang="fi-FI" sz="1200"/>
              <a:t>, </a:t>
            </a:r>
            <a:r>
              <a:rPr lang="fi-FI" sz="1200" err="1"/>
              <a:t>activities</a:t>
            </a:r>
            <a:r>
              <a:rPr lang="fi-FI" sz="1200"/>
              <a:t> </a:t>
            </a:r>
            <a:br>
              <a:rPr lang="fi-FI" sz="1200"/>
            </a:br>
            <a:r>
              <a:rPr lang="fi-FI" sz="1200" err="1"/>
              <a:t>required</a:t>
            </a:r>
            <a:r>
              <a:rPr lang="fi-FI" sz="1200"/>
              <a:t> to </a:t>
            </a:r>
            <a:r>
              <a:rPr lang="fi-FI" sz="1200" err="1"/>
              <a:t>know</a:t>
            </a:r>
            <a:r>
              <a:rPr lang="fi-FI" sz="1200"/>
              <a:t> to </a:t>
            </a:r>
            <a:r>
              <a:rPr lang="fi-FI" sz="1200" err="1"/>
              <a:t>understand</a:t>
            </a:r>
            <a:r>
              <a:rPr lang="fi-FI" sz="1200"/>
              <a:t> </a:t>
            </a:r>
            <a:r>
              <a:rPr lang="fi-FI" sz="1200" err="1"/>
              <a:t>the</a:t>
            </a:r>
            <a:r>
              <a:rPr lang="fi-FI" sz="1200"/>
              <a:t> </a:t>
            </a:r>
            <a:r>
              <a:rPr lang="fi-FI" sz="1200" err="1"/>
              <a:t>impacts</a:t>
            </a:r>
            <a:r>
              <a:rPr lang="fi-FI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46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08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Choose the main impact – one only – in each category. Circle them.</a:t>
            </a:r>
          </a:p>
          <a:p>
            <a:r>
              <a:rPr lang="en-US" dirty="0">
                <a:cs typeface="Calibri"/>
              </a:rPr>
              <a:t>You have </a:t>
            </a:r>
            <a:r>
              <a:rPr lang="en-US" u="sng" dirty="0">
                <a:cs typeface="Calibri"/>
              </a:rPr>
              <a:t>5 minutes</a:t>
            </a:r>
            <a:r>
              <a:rPr lang="en-US" dirty="0">
                <a:cs typeface="Calibri"/>
              </a:rPr>
              <a:t> for this.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35178"/>
            <a:ext cx="10515600" cy="1325563"/>
          </a:xfrm>
        </p:spPr>
        <p:txBody>
          <a:bodyPr/>
          <a:lstStyle/>
          <a:p>
            <a:r>
              <a:rPr lang="en-US"/>
              <a:t>Group Exercise 1: </a:t>
            </a:r>
            <a:br>
              <a:rPr lang="en-US"/>
            </a:br>
            <a:r>
              <a:rPr lang="en-US"/>
              <a:t>Co-creation of Destination Impact Canvas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5837630-4204-4A1D-A3AD-CDDED7BE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46" y="2285401"/>
            <a:ext cx="2824288" cy="25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Exercise 1: </a:t>
            </a:r>
            <a:br>
              <a:rPr lang="en-US" dirty="0"/>
            </a:br>
            <a:r>
              <a:rPr lang="en-US" dirty="0"/>
              <a:t>Co-creation of Destination </a:t>
            </a:r>
            <a:br>
              <a:rPr lang="en-US" dirty="0"/>
            </a:br>
            <a:r>
              <a:rPr lang="en-US" dirty="0"/>
              <a:t>Impact Canvas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Every team writes the main impacts on the Canvas of Thailand / Canvas of Vietnam </a:t>
            </a:r>
          </a:p>
          <a:p>
            <a:r>
              <a:rPr lang="en-US" dirty="0">
                <a:cs typeface="Calibri"/>
              </a:rPr>
              <a:t>You have </a:t>
            </a:r>
            <a:r>
              <a:rPr lang="en-US" u="sng" dirty="0">
                <a:cs typeface="Calibri"/>
              </a:rPr>
              <a:t>5 minutes</a:t>
            </a:r>
            <a:r>
              <a:rPr lang="en-US" dirty="0">
                <a:cs typeface="Calibri"/>
              </a:rPr>
              <a:t> for this.</a:t>
            </a:r>
          </a:p>
          <a:p>
            <a:r>
              <a:rPr lang="en-US" dirty="0">
                <a:cs typeface="Calibri"/>
              </a:rPr>
              <a:t>Please present the country canvases to the rest of us</a:t>
            </a:r>
          </a:p>
          <a:p>
            <a:endParaRPr lang="en-US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pic>
        <p:nvPicPr>
          <p:cNvPr id="1026" name="031B01F0-C8C6-4775-8B71-35ACDE79773B" descr="Image">
            <a:extLst>
              <a:ext uri="{FF2B5EF4-FFF2-40B4-BE49-F238E27FC236}">
                <a16:creationId xmlns:a16="http://schemas.microsoft.com/office/drawing/2014/main" id="{1154AF7D-CFF2-4430-8797-E3B1A7D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14" y="3457744"/>
            <a:ext cx="4462845" cy="33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6C93EFDC-2CD7-492B-A3DC-2A7D85C77D78" descr="Image">
            <a:extLst>
              <a:ext uri="{FF2B5EF4-FFF2-40B4-BE49-F238E27FC236}">
                <a16:creationId xmlns:a16="http://schemas.microsoft.com/office/drawing/2014/main" id="{4E1348CD-DBFE-49AA-B7C5-80565CDC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14" y="15368"/>
            <a:ext cx="4462845" cy="33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9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02FD-0971-45DB-8FED-4CB7E853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Economic impact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0AB9-D909-4785-BB63-D785B8E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698582"/>
            <a:ext cx="1104207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11480" indent="0">
              <a:buNone/>
            </a:pPr>
            <a:r>
              <a:rPr lang="en-US" sz="2000" b="1">
                <a:cs typeface="Calibri"/>
              </a:rPr>
              <a:t>Economic benefits:</a:t>
            </a:r>
          </a:p>
          <a:p>
            <a:pPr marL="640080"/>
            <a:r>
              <a:rPr lang="en-US" sz="2000">
                <a:cs typeface="Calibri"/>
              </a:rPr>
              <a:t>Income</a:t>
            </a:r>
            <a:endParaRPr lang="en-US">
              <a:cs typeface="Calibri"/>
            </a:endParaRPr>
          </a:p>
          <a:p>
            <a:pPr marL="914400"/>
            <a:r>
              <a:rPr lang="en-US" sz="2000">
                <a:cs typeface="Calibri"/>
              </a:rPr>
              <a:t>Exports (30 % of world services exports; largest export category in many developing countries)</a:t>
            </a:r>
          </a:p>
          <a:p>
            <a:pPr marL="914400"/>
            <a:r>
              <a:rPr lang="en-US" sz="2000">
                <a:cs typeface="Calibri"/>
              </a:rPr>
              <a:t>GDP (ca 10 % globally)</a:t>
            </a:r>
          </a:p>
          <a:p>
            <a:pPr marL="640080"/>
            <a:r>
              <a:rPr lang="en-US" sz="2000">
                <a:cs typeface="Calibri"/>
              </a:rPr>
              <a:t>Diversification of local income</a:t>
            </a:r>
          </a:p>
          <a:p>
            <a:pPr marL="640080"/>
            <a:r>
              <a:rPr lang="en-US" sz="2000">
                <a:cs typeface="Calibri"/>
              </a:rPr>
              <a:t>Investments</a:t>
            </a:r>
          </a:p>
          <a:p>
            <a:pPr marL="640080"/>
            <a:r>
              <a:rPr lang="en-US" sz="2000">
                <a:cs typeface="Calibri"/>
              </a:rPr>
              <a:t>Employment (ca 10 % globally)</a:t>
            </a:r>
          </a:p>
          <a:p>
            <a:pPr marL="640080"/>
            <a:r>
              <a:rPr lang="en-US" sz="2000">
                <a:cs typeface="Calibri"/>
              </a:rPr>
              <a:t>Regional development and increased standard of living</a:t>
            </a:r>
          </a:p>
          <a:p>
            <a:pPr marL="914400"/>
            <a:r>
              <a:rPr lang="en-US" sz="2000">
                <a:cs typeface="Calibri"/>
              </a:rPr>
              <a:t>A growing industry (ca 4 % annual increase: 1.8 billion international tourists by 2030)</a:t>
            </a:r>
          </a:p>
          <a:p>
            <a:pPr marL="914400"/>
            <a:r>
              <a:rPr lang="en-US" sz="2000">
                <a:cs typeface="Calibri"/>
              </a:rPr>
              <a:t>57 % of international tourist arrivals will be in emerging economies by 2030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F4DC2D-E1C6-4D9A-92BE-88F79DB9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21A8E0-44BC-42F9-B80B-7C665052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000" err="1"/>
              <a:t>Economic</a:t>
            </a:r>
            <a:r>
              <a:rPr lang="fi-FI" sz="4000"/>
              <a:t> </a:t>
            </a:r>
            <a:r>
              <a:rPr lang="fi-FI" sz="4000" err="1">
                <a:cs typeface="Calibri Light"/>
              </a:rPr>
              <a:t>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81547-C224-4D66-8C15-94E514E7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err="1">
                <a:cs typeface="Calibri"/>
              </a:rPr>
              <a:t>Economic</a:t>
            </a:r>
            <a:r>
              <a:rPr lang="fi-FI" b="1">
                <a:cs typeface="Calibri"/>
              </a:rPr>
              <a:t> </a:t>
            </a:r>
            <a:r>
              <a:rPr lang="fi-FI" b="1" err="1">
                <a:cs typeface="Calibri"/>
              </a:rPr>
              <a:t>costs</a:t>
            </a:r>
            <a:endParaRPr lang="en-US" err="1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Overdependence</a:t>
            </a:r>
            <a:r>
              <a:rPr lang="fi-FI">
                <a:cs typeface="Calibri"/>
              </a:rPr>
              <a:t> on </a:t>
            </a:r>
            <a:r>
              <a:rPr lang="fi-FI" err="1">
                <a:cs typeface="Calibri"/>
              </a:rPr>
              <a:t>tourism</a:t>
            </a:r>
            <a:endParaRPr lang="en-US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Increased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cost</a:t>
            </a:r>
            <a:r>
              <a:rPr lang="fi-FI">
                <a:cs typeface="Calibri"/>
              </a:rPr>
              <a:t> of </a:t>
            </a:r>
            <a:r>
              <a:rPr lang="fi-FI" err="1">
                <a:cs typeface="Calibri"/>
              </a:rPr>
              <a:t>living</a:t>
            </a:r>
            <a:r>
              <a:rPr lang="fi-FI">
                <a:cs typeface="Calibri"/>
              </a:rPr>
              <a:t> (</a:t>
            </a:r>
            <a:r>
              <a:rPr lang="fi-FI" err="1">
                <a:cs typeface="Calibri"/>
              </a:rPr>
              <a:t>price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rises</a:t>
            </a:r>
            <a:r>
              <a:rPr lang="fi-FI">
                <a:cs typeface="Calibri"/>
              </a:rPr>
              <a:t>: labour, </a:t>
            </a:r>
            <a:r>
              <a:rPr lang="fi-FI" err="1">
                <a:cs typeface="Calibri"/>
              </a:rPr>
              <a:t>goods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taxes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land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rents</a:t>
            </a:r>
            <a:r>
              <a:rPr lang="fi-FI">
                <a:cs typeface="Calibri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Increased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imports</a:t>
            </a:r>
            <a:endParaRPr lang="en-US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Seasonality</a:t>
            </a:r>
            <a:r>
              <a:rPr lang="fi-FI">
                <a:cs typeface="Calibri"/>
              </a:rPr>
              <a:t> of </a:t>
            </a:r>
            <a:r>
              <a:rPr lang="fi-FI" err="1">
                <a:cs typeface="Calibri"/>
              </a:rPr>
              <a:t>income</a:t>
            </a:r>
            <a:r>
              <a:rPr lang="fi-FI">
                <a:cs typeface="Calibri"/>
              </a:rPr>
              <a:t> and </a:t>
            </a:r>
            <a:r>
              <a:rPr lang="fi-FI" err="1">
                <a:cs typeface="Calibri"/>
              </a:rPr>
              <a:t>employment</a:t>
            </a:r>
            <a:endParaRPr lang="en-US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Economic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exploitation</a:t>
            </a:r>
            <a:r>
              <a:rPr lang="fi-FI">
                <a:cs typeface="Calibri"/>
              </a:rPr>
              <a:t>: </a:t>
            </a:r>
            <a:r>
              <a:rPr lang="fi-FI" err="1">
                <a:cs typeface="Calibri"/>
              </a:rPr>
              <a:t>Low-pay</a:t>
            </a:r>
            <a:r>
              <a:rPr lang="fi-FI">
                <a:cs typeface="Calibri"/>
              </a:rPr>
              <a:t> and </a:t>
            </a:r>
            <a:r>
              <a:rPr lang="fi-FI" err="1">
                <a:cs typeface="Calibri"/>
              </a:rPr>
              <a:t>low-class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jobs</a:t>
            </a:r>
            <a:endParaRPr lang="en-US" err="1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Increased</a:t>
            </a:r>
            <a:r>
              <a:rPr lang="fi-FI">
                <a:cs typeface="Calibri"/>
              </a:rPr>
              <a:t> outside labour and </a:t>
            </a:r>
            <a:r>
              <a:rPr lang="fi-FI" err="1">
                <a:cs typeface="Calibri"/>
              </a:rPr>
              <a:t>ownership</a:t>
            </a:r>
            <a:endParaRPr lang="en-US" err="1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fi-FI" err="1">
                <a:cs typeface="Calibri"/>
              </a:rPr>
              <a:t>Cost</a:t>
            </a:r>
            <a:r>
              <a:rPr lang="fi-FI">
                <a:cs typeface="Calibri"/>
              </a:rPr>
              <a:t> of </a:t>
            </a:r>
            <a:r>
              <a:rPr lang="fi-FI" err="1">
                <a:cs typeface="Calibri"/>
              </a:rPr>
              <a:t>training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administration</a:t>
            </a:r>
            <a:r>
              <a:rPr lang="fi-FI">
                <a:cs typeface="Calibri"/>
              </a:rPr>
              <a:t> and </a:t>
            </a:r>
            <a:r>
              <a:rPr lang="fi-FI" err="1">
                <a:cs typeface="Calibri"/>
              </a:rPr>
              <a:t>promotion</a:t>
            </a:r>
            <a:endParaRPr lang="en-US" err="1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84BB6EB5-BB5E-4023-A082-563BAEB8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E35E9B9F-3ECE-4E09-8D99-6AA380B52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77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Impact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A88247-60B0-48B0-AAAC-02D70753C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>
              <a:buNone/>
            </a:pPr>
            <a:r>
              <a:rPr lang="en-US" sz="2800" b="1" kern="1200">
                <a:latin typeface="Calibri"/>
                <a:ea typeface="+mn-ea"/>
                <a:cs typeface="+mn-cs"/>
              </a:rPr>
              <a:t>Environmental benefits</a:t>
            </a:r>
            <a:endParaRPr lang="en-US">
              <a:ea typeface="+mn-ea"/>
              <a:cs typeface="+mn-cs"/>
            </a:endParaRPr>
          </a:p>
          <a:p>
            <a:pPr algn="l" rtl="0"/>
            <a:r>
              <a:rPr lang="en-US" sz="2800" kern="1200">
                <a:latin typeface="Calibri"/>
                <a:ea typeface="+mn-ea"/>
                <a:cs typeface="+mn-cs"/>
              </a:rPr>
              <a:t>Awareness of the importance of conservation and biodiversity​</a:t>
            </a:r>
            <a:endParaRPr lang="en-US" sz="2800" kern="1200">
              <a:latin typeface="Calibri"/>
              <a:cs typeface="Calibri"/>
            </a:endParaRPr>
          </a:p>
          <a:p>
            <a:pPr algn="l" rtl="0"/>
            <a:r>
              <a:rPr lang="en-US" sz="2800" kern="1200">
                <a:latin typeface="Calibri"/>
                <a:ea typeface="+mn-ea"/>
                <a:cs typeface="+mn-cs"/>
              </a:rPr>
              <a:t>Establishment of wildlife / forest reserves and national parks​</a:t>
            </a:r>
            <a:endParaRPr lang="en-US" sz="2800" kern="1200">
              <a:latin typeface="Calibri"/>
              <a:cs typeface="Calibri"/>
            </a:endParaRPr>
          </a:p>
          <a:p>
            <a:pPr algn="l" rtl="0"/>
            <a:r>
              <a:rPr lang="fi-FI" sz="2800" kern="1200" err="1">
                <a:latin typeface="Calibri"/>
                <a:ea typeface="+mn-ea"/>
                <a:cs typeface="+mn-cs"/>
              </a:rPr>
              <a:t>Protecting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the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environment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from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more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damaging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forms</a:t>
            </a:r>
            <a:r>
              <a:rPr lang="fi-FI" sz="2800" kern="1200">
                <a:latin typeface="Calibri"/>
                <a:ea typeface="+mn-ea"/>
                <a:cs typeface="+mn-cs"/>
              </a:rPr>
              <a:t> of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development</a:t>
            </a:r>
            <a:r>
              <a:rPr lang="fi-FI" sz="2800" kern="1200">
                <a:latin typeface="Calibri"/>
                <a:ea typeface="+mn-ea"/>
                <a:cs typeface="+mn-cs"/>
              </a:rPr>
              <a:t> (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e.g</a:t>
            </a:r>
            <a:r>
              <a:rPr lang="fi-FI" sz="2800" kern="1200">
                <a:latin typeface="Calibri"/>
                <a:ea typeface="+mn-ea"/>
                <a:cs typeface="+mn-cs"/>
              </a:rPr>
              <a:t>.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logging</a:t>
            </a:r>
            <a:r>
              <a:rPr lang="fi-FI" sz="2800" kern="1200">
                <a:latin typeface="Calibri"/>
                <a:ea typeface="+mn-ea"/>
                <a:cs typeface="+mn-cs"/>
              </a:rPr>
              <a:t>,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dynamite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fishing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or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mining</a:t>
            </a:r>
            <a:r>
              <a:rPr lang="fi-FI" sz="2800" kern="1200">
                <a:latin typeface="Calibri"/>
                <a:ea typeface="+mn-ea"/>
                <a:cs typeface="+mn-cs"/>
              </a:rPr>
              <a:t>)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or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destructive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human</a:t>
            </a:r>
            <a:r>
              <a:rPr lang="fi-FI" sz="2800" kern="1200">
                <a:latin typeface="Calibri"/>
                <a:ea typeface="+mn-ea"/>
                <a:cs typeface="+mn-cs"/>
              </a:rPr>
              <a:t> 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activity</a:t>
            </a:r>
            <a:r>
              <a:rPr lang="fi-FI" sz="2800" kern="1200">
                <a:latin typeface="Calibri"/>
                <a:ea typeface="+mn-ea"/>
                <a:cs typeface="+mn-cs"/>
              </a:rPr>
              <a:t> (</a:t>
            </a:r>
            <a:r>
              <a:rPr lang="fi-FI" sz="2800" kern="1200" err="1">
                <a:latin typeface="Calibri"/>
                <a:ea typeface="+mn-ea"/>
                <a:cs typeface="+mn-cs"/>
              </a:rPr>
              <a:t>poaching</a:t>
            </a:r>
            <a:r>
              <a:rPr lang="fi-FI" sz="2800" kern="1200">
                <a:latin typeface="Calibri"/>
                <a:ea typeface="+mn-ea"/>
                <a:cs typeface="+mn-cs"/>
              </a:rPr>
              <a:t>)</a:t>
            </a:r>
            <a:r>
              <a:rPr lang="en-US" sz="2800" kern="1200">
                <a:latin typeface="Calibri"/>
                <a:ea typeface="+mn-ea"/>
                <a:cs typeface="+mn-cs"/>
              </a:rPr>
              <a:t>​</a:t>
            </a:r>
            <a:endParaRPr lang="en-US" sz="2800" kern="1200">
              <a:latin typeface="Calibri"/>
              <a:cs typeface="Calibri"/>
            </a:endParaRPr>
          </a:p>
          <a:p>
            <a:pPr algn="l" rtl="0"/>
            <a:r>
              <a:rPr lang="en-US" sz="2800" kern="1200">
                <a:latin typeface="Calibri"/>
                <a:ea typeface="+mn-ea"/>
                <a:cs typeface="+mn-cs"/>
              </a:rPr>
              <a:t>Financing for conservation​</a:t>
            </a:r>
            <a:endParaRPr lang="en-US" sz="2800" kern="1200">
              <a:latin typeface="Calibri"/>
              <a:cs typeface="Calibri"/>
            </a:endParaRPr>
          </a:p>
          <a:p>
            <a:pPr algn="l" rtl="0"/>
            <a:r>
              <a:rPr lang="en-US" sz="2800" kern="1200">
                <a:latin typeface="Calibri"/>
                <a:ea typeface="+mn-ea"/>
                <a:cs typeface="+mn-cs"/>
              </a:rPr>
              <a:t>Rehabilitation and preservation of historic sites​</a:t>
            </a:r>
            <a:endParaRPr lang="en-US" sz="2800" kern="1200">
              <a:latin typeface="Calibri"/>
              <a:cs typeface="Calibri"/>
            </a:endParaRPr>
          </a:p>
          <a:p>
            <a:pPr algn="l" rtl="0"/>
            <a:r>
              <a:rPr lang="en-US" sz="2800" kern="1200">
                <a:latin typeface="Calibri"/>
                <a:ea typeface="+mn-ea"/>
                <a:cs typeface="+mn-cs"/>
              </a:rPr>
              <a:t>Improvement of infrastructure​</a:t>
            </a:r>
            <a:endParaRPr lang="en-US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18B8E889-52AB-4391-AFB9-1478D620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6" name="Grafik 4">
            <a:extLst>
              <a:ext uri="{FF2B5EF4-FFF2-40B4-BE49-F238E27FC236}">
                <a16:creationId xmlns:a16="http://schemas.microsoft.com/office/drawing/2014/main" id="{B64FFB3C-F11B-4360-A029-526DC036D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3212"/>
            <a:ext cx="10515600" cy="3711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>
              <a:buNone/>
            </a:pPr>
            <a:r>
              <a:rPr lang="en-US" sz="2200" b="1" kern="1200">
                <a:latin typeface="Calibri"/>
                <a:ea typeface="+mn-ea"/>
                <a:cs typeface="+mn-cs"/>
              </a:rPr>
              <a:t>Environmental costs</a:t>
            </a:r>
            <a:r>
              <a:rPr lang="en-US" sz="2200" kern="1200">
                <a:latin typeface="Calibri"/>
                <a:ea typeface="+mn-ea"/>
                <a:cs typeface="+mn-cs"/>
              </a:rPr>
              <a:t> ​</a:t>
            </a:r>
            <a:endParaRPr lang="en-US">
              <a:ea typeface="+mn-ea"/>
              <a:cs typeface="+mn-cs"/>
            </a:endParaRPr>
          </a:p>
          <a:p>
            <a:pPr algn="l" rtl="0"/>
            <a:r>
              <a:rPr lang="en-US" sz="2000" kern="1200">
                <a:latin typeface="Calibri"/>
                <a:ea typeface="+mn-ea"/>
                <a:cs typeface="+mn-cs"/>
              </a:rPr>
              <a:t>Land use and change: construction of buildings, airports ​</a:t>
            </a:r>
            <a:endParaRPr lang="en-US" sz="2000" kern="1200">
              <a:latin typeface="Calibri"/>
              <a:cs typeface="Calibri"/>
            </a:endParaRPr>
          </a:p>
          <a:p>
            <a:pPr algn="l" rtl="0"/>
            <a:r>
              <a:rPr lang="en-US" sz="2000" kern="1200">
                <a:latin typeface="Calibri"/>
                <a:ea typeface="+mn-ea"/>
                <a:cs typeface="+mn-cs"/>
              </a:rPr>
              <a:t>Loss of biodiversity (flora and fauna species extinction) and natural beauty ​</a:t>
            </a:r>
            <a:endParaRPr lang="en-US" sz="2000" kern="1200">
              <a:latin typeface="Calibri"/>
              <a:cs typeface="Calibri"/>
            </a:endParaRPr>
          </a:p>
          <a:p>
            <a:pPr lvl="1" algn="l" rtl="0"/>
            <a:r>
              <a:rPr lang="en-US" sz="1600" kern="1200">
                <a:latin typeface="Calibri"/>
                <a:ea typeface="+mn-ea"/>
                <a:cs typeface="+mn-cs"/>
              </a:rPr>
              <a:t>Direct: Hunting, land use, sale of souvenirs (shells, corals) and endangered species ​</a:t>
            </a:r>
            <a:endParaRPr lang="en-US" sz="1600" kern="1200">
              <a:latin typeface="Calibri"/>
              <a:cs typeface="Calibri"/>
            </a:endParaRPr>
          </a:p>
          <a:p>
            <a:pPr lvl="1" algn="l" rtl="0"/>
            <a:r>
              <a:rPr lang="en-US" sz="1600" kern="1200">
                <a:latin typeface="Calibri"/>
                <a:ea typeface="+mn-ea"/>
                <a:cs typeface="+mn-cs"/>
              </a:rPr>
              <a:t>Indirect: Emissions, climate change (5 % of global CO2 emissions) ​</a:t>
            </a:r>
            <a:endParaRPr lang="en-US" sz="1600" kern="1200">
              <a:latin typeface="Calibri"/>
              <a:cs typeface="Calibri"/>
            </a:endParaRPr>
          </a:p>
          <a:p>
            <a:r>
              <a:rPr lang="en-US" sz="2000" kern="1200">
                <a:latin typeface="Calibri"/>
                <a:ea typeface="+mn-ea"/>
                <a:cs typeface="+mn-cs"/>
              </a:rPr>
              <a:t>Aesthetic and physical</a:t>
            </a:r>
            <a:r>
              <a:rPr lang="en-US" sz="2000">
                <a:latin typeface="Calibri"/>
              </a:rPr>
              <a:t> pollution</a:t>
            </a:r>
            <a:r>
              <a:rPr lang="en-US" sz="2000" kern="1200">
                <a:latin typeface="Calibri"/>
                <a:ea typeface="+mn-ea"/>
                <a:cs typeface="+mn-cs"/>
              </a:rPr>
              <a:t>: land use, infrastructure, loss of "views" and local character, </a:t>
            </a:r>
            <a:r>
              <a:rPr lang="en-US" sz="2000">
                <a:latin typeface="Calibri"/>
              </a:rPr>
              <a:t>visual pollution (littering, graffiti </a:t>
            </a:r>
            <a:r>
              <a:rPr lang="en-US" sz="2000" err="1">
                <a:latin typeface="Calibri"/>
              </a:rPr>
              <a:t>etc</a:t>
            </a:r>
            <a:r>
              <a:rPr lang="en-US" sz="2000">
                <a:latin typeface="Calibri"/>
              </a:rPr>
              <a:t>),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kern="1200">
                <a:latin typeface="Calibri"/>
                <a:ea typeface="+mn-ea"/>
                <a:cs typeface="+mn-cs"/>
              </a:rPr>
              <a:t>"ribbon development", </a:t>
            </a:r>
            <a:r>
              <a:rPr lang="en-US" sz="2000">
                <a:latin typeface="Calibri"/>
              </a:rPr>
              <a:t>"tragedy of the commons" </a:t>
            </a:r>
            <a:endParaRPr lang="en-US">
              <a:latin typeface="Calibri"/>
              <a:cs typeface="Calibri"/>
            </a:endParaRPr>
          </a:p>
          <a:p>
            <a:r>
              <a:rPr lang="en-US" sz="2000">
                <a:latin typeface="Calibri"/>
                <a:cs typeface="Calibri"/>
              </a:rPr>
              <a:t>Improper waste management: Beach and offshore water contamination</a:t>
            </a:r>
            <a:endParaRPr lang="en-US">
              <a:cs typeface="Calibri"/>
            </a:endParaRPr>
          </a:p>
          <a:p>
            <a:r>
              <a:rPr lang="en-US" sz="2000">
                <a:latin typeface="Calibri"/>
              </a:rPr>
              <a:t>Energy</a:t>
            </a:r>
            <a:r>
              <a:rPr lang="en-US" sz="2000" kern="1200">
                <a:latin typeface="Calibri"/>
                <a:ea typeface="+mn-ea"/>
                <a:cs typeface="+mn-cs"/>
              </a:rPr>
              <a:t> </a:t>
            </a:r>
            <a:r>
              <a:rPr lang="en-US" sz="2000">
                <a:latin typeface="Calibri"/>
              </a:rPr>
              <a:t>consumption</a:t>
            </a:r>
            <a:endParaRPr lang="en-US" sz="2000">
              <a:latin typeface="Calibri"/>
              <a:cs typeface="Calibri"/>
            </a:endParaRPr>
          </a:p>
          <a:p>
            <a:r>
              <a:rPr lang="en-US" sz="2000">
                <a:latin typeface="Calibri"/>
              </a:rPr>
              <a:t>Water</a:t>
            </a:r>
            <a:r>
              <a:rPr lang="en-US" sz="2000" kern="1200">
                <a:latin typeface="Calibri"/>
                <a:ea typeface="+mn-ea"/>
                <a:cs typeface="+mn-cs"/>
              </a:rPr>
              <a:t> consumption</a:t>
            </a:r>
            <a:r>
              <a:rPr lang="en-US" sz="2000">
                <a:latin typeface="Calibri"/>
              </a:rPr>
              <a:t> (</a:t>
            </a:r>
            <a:r>
              <a:rPr lang="en-US" sz="2000" kern="1200">
                <a:latin typeface="Calibri"/>
                <a:ea typeface="+mn-ea"/>
                <a:cs typeface="+mn-cs"/>
              </a:rPr>
              <a:t>Use of fresh </a:t>
            </a:r>
            <a:r>
              <a:rPr lang="en-US" sz="2000">
                <a:latin typeface="Calibri"/>
              </a:rPr>
              <a:t>water: international</a:t>
            </a:r>
            <a:r>
              <a:rPr lang="en-US" sz="2000" kern="1200">
                <a:latin typeface="Calibri"/>
                <a:ea typeface="+mn-ea"/>
                <a:cs typeface="+mn-cs"/>
              </a:rPr>
              <a:t> tourist uses 300 l per day</a:t>
            </a:r>
            <a:r>
              <a:rPr lang="en-US" sz="2000">
                <a:latin typeface="Calibri"/>
              </a:rPr>
              <a:t>; </a:t>
            </a:r>
            <a:r>
              <a:rPr lang="en-US" sz="2000" kern="1200">
                <a:latin typeface="Calibri"/>
                <a:ea typeface="+mn-ea"/>
                <a:cs typeface="+mn-cs"/>
              </a:rPr>
              <a:t>golf courses</a:t>
            </a:r>
            <a:r>
              <a:rPr lang="en-US" sz="2000">
                <a:latin typeface="Calibri"/>
              </a:rPr>
              <a:t>…)</a:t>
            </a:r>
            <a:r>
              <a:rPr lang="en-US" sz="2000" kern="1200">
                <a:latin typeface="Calibri"/>
                <a:ea typeface="+mn-ea"/>
                <a:cs typeface="+mn-cs"/>
              </a:rPr>
              <a:t>  ​</a:t>
            </a:r>
            <a:endParaRPr lang="en-US" sz="2000" kern="1200">
              <a:latin typeface="Calibri"/>
              <a:cs typeface="Calibri"/>
            </a:endParaRPr>
          </a:p>
          <a:p>
            <a:pPr algn="l" rtl="0"/>
            <a:r>
              <a:rPr lang="en-US" sz="2000" kern="1200">
                <a:latin typeface="Calibri"/>
                <a:ea typeface="+mn-ea"/>
                <a:cs typeface="+mn-cs"/>
              </a:rPr>
              <a:t>Traffic congestion and noise  ​</a:t>
            </a:r>
            <a:endParaRPr lang="en-US" sz="2000" kern="1200">
              <a:latin typeface="Calibri"/>
              <a:cs typeface="Calibri"/>
            </a:endParaRPr>
          </a:p>
          <a:p>
            <a:r>
              <a:rPr lang="en-US" sz="2000" kern="1200">
                <a:latin typeface="Calibri"/>
                <a:ea typeface="+mn-ea"/>
                <a:cs typeface="+mn-cs"/>
              </a:rPr>
              <a:t>High seasonal population densities</a:t>
            </a:r>
            <a:endParaRPr lang="en-US" sz="2000">
              <a:cs typeface="Calibri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A4631308-AE17-42CE-85CA-0F633740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D6D85387-3439-4093-8538-43E6CDBD1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1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Socio-cultural Impact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fi-FI" b="1" dirty="0" err="1">
                <a:solidFill>
                  <a:srgbClr val="000000"/>
                </a:solidFill>
                <a:latin typeface="Calibri"/>
              </a:rPr>
              <a:t>Socio-cultural</a:t>
            </a:r>
            <a:r>
              <a:rPr lang="fi-FI" b="1" i="0" u="none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b="1" i="0" u="none" strike="noStrike" dirty="0" err="1">
                <a:solidFill>
                  <a:srgbClr val="000000"/>
                </a:solidFill>
                <a:latin typeface="Calibri"/>
              </a:rPr>
              <a:t>benefits</a:t>
            </a:r>
            <a:r>
              <a:rPr lang="fi-FI" b="1" i="0" u="none" strike="noStrike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b="0" i="0" dirty="0">
                <a:latin typeface="Calibri"/>
              </a:rPr>
              <a:t>​</a:t>
            </a:r>
            <a:endParaRPr lang="en-US" dirty="0"/>
          </a:p>
          <a:p>
            <a:pPr lvl="0" algn="l" rtl="0">
              <a:buChar char="•"/>
            </a:pP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Contributing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to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the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maintenance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of 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local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attractions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(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museums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churches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theatres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..)</a:t>
            </a:r>
            <a:r>
              <a:rPr lang="fi-FI" sz="2900" b="0" i="0" dirty="0">
                <a:latin typeface="Calibri"/>
                <a:ea typeface="Arial"/>
                <a:cs typeface="Arial"/>
              </a:rPr>
              <a:t>​</a:t>
            </a:r>
            <a:endParaRPr lang="fi-FI" sz="2900" b="0" i="0" dirty="0">
              <a:latin typeface="Arial"/>
              <a:ea typeface="Arial"/>
              <a:cs typeface="Arial"/>
            </a:endParaRPr>
          </a:p>
          <a:p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Regenerating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awareness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and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pride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in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local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culture and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traditions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</a:t>
            </a:r>
            <a:r>
              <a:rPr lang="fi-FI" sz="2900" b="0" i="0" u="none" strike="noStrike" dirty="0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also</a:t>
            </a:r>
            <a:r>
              <a:rPr lang="fi-FI" sz="2900" b="0" i="0" u="none" strike="noStrike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food</a:t>
            </a:r>
            <a:endParaRPr lang="fi-FI" sz="29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Revitalisation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of </a:t>
            </a:r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traditional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</a:t>
            </a:r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activities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and </a:t>
            </a:r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customs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, </a:t>
            </a:r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arts</a:t>
            </a:r>
            <a:r>
              <a:rPr lang="fi-FI" sz="2900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 and </a:t>
            </a:r>
            <a:r>
              <a:rPr lang="fi-FI" sz="2900" dirty="0" err="1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crafts</a:t>
            </a:r>
            <a:endParaRPr lang="fi-FI" sz="2900" dirty="0">
              <a:solidFill>
                <a:srgbClr val="000000"/>
              </a:solidFill>
              <a:latin typeface="Calibri"/>
              <a:ea typeface="Arial"/>
              <a:cs typeface="Calibri"/>
            </a:endParaRPr>
          </a:p>
          <a:p>
            <a:r>
              <a:rPr lang="fi-FI" sz="2900">
                <a:latin typeface="Calibri"/>
                <a:cs typeface="Calibri"/>
              </a:rPr>
              <a:t>Increased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err="1">
                <a:latin typeface="Calibri"/>
                <a:cs typeface="Calibri"/>
              </a:rPr>
              <a:t>quality</a:t>
            </a:r>
            <a:r>
              <a:rPr lang="fi-FI" sz="2900">
                <a:latin typeface="Calibri"/>
                <a:cs typeface="Calibri"/>
              </a:rPr>
              <a:t> of life and </a:t>
            </a:r>
            <a:r>
              <a:rPr lang="fi-FI" sz="2900" err="1">
                <a:latin typeface="Calibri"/>
                <a:cs typeface="Calibri"/>
              </a:rPr>
              <a:t>wellbeing</a:t>
            </a:r>
            <a:r>
              <a:rPr lang="fi-FI" sz="2900">
                <a:latin typeface="Calibri"/>
                <a:cs typeface="Calibri"/>
              </a:rPr>
              <a:t> (</a:t>
            </a:r>
            <a:r>
              <a:rPr lang="fi-FI" sz="2900" err="1">
                <a:latin typeface="Calibri"/>
                <a:cs typeface="Calibri"/>
              </a:rPr>
              <a:t>health</a:t>
            </a:r>
            <a:r>
              <a:rPr lang="fi-FI" sz="2900">
                <a:latin typeface="Calibri"/>
                <a:cs typeface="Calibri"/>
              </a:rPr>
              <a:t>, </a:t>
            </a:r>
            <a:r>
              <a:rPr lang="fi-FI" sz="2900" err="1">
                <a:latin typeface="Calibri"/>
                <a:cs typeface="Calibri"/>
              </a:rPr>
              <a:t>security</a:t>
            </a:r>
            <a:r>
              <a:rPr lang="fi-FI" sz="2900">
                <a:latin typeface="Calibri"/>
                <a:cs typeface="Calibri"/>
              </a:rPr>
              <a:t>, </a:t>
            </a:r>
            <a:r>
              <a:rPr lang="fi-FI" sz="2900" err="1">
                <a:latin typeface="Calibri"/>
                <a:cs typeface="Calibri"/>
              </a:rPr>
              <a:t>human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err="1">
                <a:latin typeface="Calibri"/>
                <a:cs typeface="Calibri"/>
              </a:rPr>
              <a:t>rights</a:t>
            </a:r>
            <a:r>
              <a:rPr lang="fi-FI" sz="2900">
                <a:latin typeface="Calibri"/>
                <a:cs typeface="Calibri"/>
              </a:rPr>
              <a:t>, </a:t>
            </a:r>
            <a:r>
              <a:rPr lang="fi-FI" sz="2900" err="1">
                <a:latin typeface="Calibri"/>
                <a:cs typeface="Calibri"/>
              </a:rPr>
              <a:t>equality</a:t>
            </a:r>
            <a:r>
              <a:rPr lang="fi-FI" sz="2900">
                <a:latin typeface="Calibri"/>
                <a:cs typeface="Calibri"/>
              </a:rPr>
              <a:t>, </a:t>
            </a:r>
            <a:r>
              <a:rPr lang="fi-FI" sz="2900" err="1">
                <a:latin typeface="Calibri"/>
                <a:cs typeface="Calibri"/>
              </a:rPr>
              <a:t>sense</a:t>
            </a:r>
            <a:r>
              <a:rPr lang="fi-FI" sz="2900">
                <a:latin typeface="Calibri"/>
                <a:cs typeface="Calibri"/>
              </a:rPr>
              <a:t> of </a:t>
            </a:r>
            <a:r>
              <a:rPr lang="fi-FI" sz="2900" err="1">
                <a:latin typeface="Calibri"/>
                <a:cs typeface="Calibri"/>
              </a:rPr>
              <a:t>community</a:t>
            </a:r>
            <a:r>
              <a:rPr lang="fi-FI" sz="2900">
                <a:latin typeface="Calibri"/>
                <a:cs typeface="Calibri"/>
              </a:rPr>
              <a:t>, </a:t>
            </a:r>
            <a:r>
              <a:rPr lang="fi-FI" sz="2900" err="1">
                <a:latin typeface="Calibri"/>
                <a:cs typeface="Calibri"/>
              </a:rPr>
              <a:t>viability</a:t>
            </a:r>
            <a:r>
              <a:rPr lang="fi-FI" sz="2900">
                <a:latin typeface="Calibri"/>
                <a:cs typeface="Calibri"/>
              </a:rPr>
              <a:t> of </a:t>
            </a:r>
            <a:r>
              <a:rPr lang="fi-FI" sz="2900" err="1">
                <a:latin typeface="Calibri"/>
                <a:cs typeface="Calibri"/>
              </a:rPr>
              <a:t>services</a:t>
            </a:r>
            <a:r>
              <a:rPr lang="fi-FI" sz="2900">
                <a:latin typeface="Calibri"/>
                <a:cs typeface="Calibri"/>
              </a:rPr>
              <a:t>)</a:t>
            </a:r>
          </a:p>
          <a:p>
            <a:r>
              <a:rPr lang="fi-FI" sz="2900" dirty="0" err="1">
                <a:latin typeface="Calibri"/>
                <a:cs typeface="Calibri"/>
              </a:rPr>
              <a:t>Exposure</a:t>
            </a:r>
            <a:r>
              <a:rPr lang="fi-FI" sz="2900" dirty="0">
                <a:latin typeface="Calibri"/>
                <a:cs typeface="Calibri"/>
              </a:rPr>
              <a:t> to </a:t>
            </a:r>
            <a:r>
              <a:rPr lang="fi-FI" sz="2900" dirty="0" err="1">
                <a:latin typeface="Calibri"/>
                <a:cs typeface="Calibri"/>
              </a:rPr>
              <a:t>new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lifestyles</a:t>
            </a:r>
            <a:r>
              <a:rPr lang="fi-FI" sz="2900" dirty="0">
                <a:latin typeface="Calibri"/>
                <a:cs typeface="Calibri"/>
              </a:rPr>
              <a:t> and </a:t>
            </a:r>
            <a:r>
              <a:rPr lang="fi-FI" sz="2900" dirty="0" err="1">
                <a:latin typeface="Calibri"/>
                <a:cs typeface="Calibri"/>
              </a:rPr>
              <a:t>understanding</a:t>
            </a:r>
            <a:r>
              <a:rPr lang="fi-FI" sz="2900" dirty="0">
                <a:latin typeface="Calibri"/>
                <a:cs typeface="Calibri"/>
              </a:rPr>
              <a:t> of </a:t>
            </a:r>
            <a:r>
              <a:rPr lang="fi-FI" sz="2900" dirty="0" err="1">
                <a:latin typeface="Calibri"/>
                <a:cs typeface="Calibri"/>
              </a:rPr>
              <a:t>different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cultures</a:t>
            </a:r>
            <a:r>
              <a:rPr lang="fi-FI" sz="2900" dirty="0">
                <a:latin typeface="Calibri"/>
                <a:cs typeface="Calibri"/>
              </a:rPr>
              <a:t> --&gt; </a:t>
            </a:r>
            <a:r>
              <a:rPr lang="fi-FI" sz="2900" dirty="0" err="1">
                <a:latin typeface="Calibri"/>
                <a:cs typeface="Calibri"/>
              </a:rPr>
              <a:t>Contribution</a:t>
            </a:r>
            <a:r>
              <a:rPr lang="fi-FI" sz="2900" dirty="0">
                <a:latin typeface="Calibri"/>
                <a:cs typeface="Calibri"/>
              </a:rPr>
              <a:t> to </a:t>
            </a:r>
            <a:r>
              <a:rPr lang="fi-FI" sz="2900" dirty="0" err="1">
                <a:latin typeface="Calibri"/>
                <a:cs typeface="Calibri"/>
              </a:rPr>
              <a:t>the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world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peace</a:t>
            </a:r>
            <a:r>
              <a:rPr lang="fi-FI" sz="2900" dirty="0">
                <a:latin typeface="Calibri"/>
                <a:cs typeface="Calibri"/>
              </a:rPr>
              <a:t>, inter-</a:t>
            </a:r>
            <a:r>
              <a:rPr lang="fi-FI" sz="2900" dirty="0" err="1">
                <a:latin typeface="Calibri"/>
                <a:cs typeface="Calibri"/>
              </a:rPr>
              <a:t>cultural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understanding</a:t>
            </a:r>
            <a:r>
              <a:rPr lang="fi-FI" sz="2900" dirty="0">
                <a:latin typeface="Calibri"/>
                <a:cs typeface="Calibri"/>
              </a:rPr>
              <a:t>, </a:t>
            </a:r>
            <a:r>
              <a:rPr lang="fi-FI" sz="2900" dirty="0" err="1">
                <a:latin typeface="Calibri"/>
                <a:cs typeface="Calibri"/>
              </a:rPr>
              <a:t>greater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tolerance</a:t>
            </a:r>
            <a:r>
              <a:rPr lang="fi-FI" sz="2900" dirty="0">
                <a:latin typeface="Calibri"/>
                <a:cs typeface="Calibri"/>
              </a:rPr>
              <a:t> of </a:t>
            </a:r>
            <a:r>
              <a:rPr lang="fi-FI" sz="2900" dirty="0" err="1">
                <a:latin typeface="Calibri"/>
                <a:cs typeface="Calibri"/>
              </a:rPr>
              <a:t>different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values</a:t>
            </a:r>
            <a:r>
              <a:rPr lang="fi-FI" sz="2900" dirty="0">
                <a:latin typeface="Calibri"/>
                <a:cs typeface="Calibri"/>
              </a:rPr>
              <a:t> and </a:t>
            </a:r>
            <a:r>
              <a:rPr lang="fi-FI" sz="2900" dirty="0" err="1">
                <a:latin typeface="Calibri"/>
                <a:cs typeface="Calibri"/>
              </a:rPr>
              <a:t>customs</a:t>
            </a:r>
            <a:r>
              <a:rPr lang="fi-FI" sz="2900" dirty="0">
                <a:latin typeface="Calibri"/>
                <a:cs typeface="Calibri"/>
              </a:rPr>
              <a:t>, </a:t>
            </a:r>
            <a:r>
              <a:rPr lang="fi-FI" sz="2900" dirty="0" err="1">
                <a:latin typeface="Calibri"/>
                <a:cs typeface="Calibri"/>
              </a:rPr>
              <a:t>building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bridges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between</a:t>
            </a:r>
            <a:r>
              <a:rPr lang="fi-FI" sz="2900" dirty="0">
                <a:latin typeface="Calibri"/>
                <a:cs typeface="Calibri"/>
              </a:rPr>
              <a:t> </a:t>
            </a:r>
            <a:r>
              <a:rPr lang="fi-FI" sz="2900" dirty="0" err="1">
                <a:latin typeface="Calibri"/>
                <a:cs typeface="Calibri"/>
              </a:rPr>
              <a:t>visitors</a:t>
            </a:r>
            <a:r>
              <a:rPr lang="fi-FI" sz="2900" dirty="0">
                <a:latin typeface="Calibri"/>
                <a:cs typeface="Calibri"/>
              </a:rPr>
              <a:t> and </a:t>
            </a:r>
            <a:r>
              <a:rPr lang="fi-FI" sz="2900" dirty="0" err="1">
                <a:latin typeface="Calibri"/>
                <a:cs typeface="Calibri"/>
              </a:rPr>
              <a:t>hosts</a:t>
            </a:r>
            <a:endParaRPr lang="fi-FI" sz="2900" dirty="0">
              <a:cs typeface="Calibri"/>
            </a:endParaRPr>
          </a:p>
          <a:p>
            <a:endParaRPr lang="fi-FI">
              <a:latin typeface="Calibri"/>
              <a:ea typeface="Arial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E12E43-D52D-481B-92D8-8B2600A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676EB4-597D-4141-9DDB-0266AC25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3229815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4400" b="1" dirty="0">
                <a:latin typeface="+mn-lt"/>
              </a:rPr>
              <a:t>TOURIST 1st Training </a:t>
            </a:r>
            <a:r>
              <a:rPr lang="de-DE" sz="4400" b="1" dirty="0" err="1">
                <a:latin typeface="+mn-lt"/>
              </a:rPr>
              <a:t>Hue</a:t>
            </a:r>
            <a:r>
              <a:rPr lang="de-DE" sz="4400" b="1" dirty="0">
                <a:latin typeface="+mn-lt"/>
              </a:rPr>
              <a:t>/Vietnam</a:t>
            </a:r>
            <a:br>
              <a:rPr lang="de-DE" sz="4400" b="1" dirty="0">
                <a:latin typeface="+mn-lt"/>
              </a:rPr>
            </a:br>
            <a:r>
              <a:rPr lang="de-DE" sz="4400" b="1" dirty="0">
                <a:latin typeface="+mn-lt"/>
              </a:rPr>
              <a:t/>
            </a:r>
            <a:br>
              <a:rPr lang="de-DE" sz="4400" b="1" dirty="0">
                <a:latin typeface="+mn-lt"/>
              </a:rPr>
            </a:br>
            <a:r>
              <a:rPr lang="de-DE" sz="4400" b="1" dirty="0">
                <a:latin typeface="+mn-lt"/>
              </a:rPr>
              <a:t>An </a:t>
            </a:r>
            <a:r>
              <a:rPr lang="de-DE" sz="4400" b="1" dirty="0" err="1">
                <a:latin typeface="+mn-lt"/>
              </a:rPr>
              <a:t>Introduction</a:t>
            </a:r>
            <a:r>
              <a:rPr lang="de-DE" sz="4400" b="1" dirty="0">
                <a:latin typeface="+mn-lt"/>
              </a:rPr>
              <a:t> </a:t>
            </a:r>
            <a:r>
              <a:rPr lang="de-DE" sz="4400" b="1" dirty="0" err="1">
                <a:latin typeface="+mn-lt"/>
              </a:rPr>
              <a:t>to</a:t>
            </a:r>
            <a:r>
              <a:rPr lang="de-DE" sz="4400" b="1" dirty="0">
                <a:latin typeface="+mn-lt"/>
              </a:rPr>
              <a:t> </a:t>
            </a:r>
            <a:r>
              <a:rPr lang="de-DE" sz="4400" b="1" dirty="0" err="1">
                <a:latin typeface="+mn-lt"/>
              </a:rPr>
              <a:t>Sustainable</a:t>
            </a:r>
            <a:r>
              <a:rPr lang="de-DE" sz="4400" b="1" dirty="0">
                <a:latin typeface="+mn-lt"/>
              </a:rPr>
              <a:t> </a:t>
            </a:r>
            <a:r>
              <a:rPr lang="de-DE" sz="4400" b="1" dirty="0" err="1">
                <a:latin typeface="+mn-lt"/>
              </a:rPr>
              <a:t>Tourism</a:t>
            </a:r>
            <a:endParaRPr lang="en-GB" sz="4400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Socio-cultural Impact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61B481-3987-40B0-9D43-A9D816A2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5"/>
            <a:ext cx="10889411" cy="534298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Socio-cultural costs 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r>
              <a:rPr lang="en-US">
                <a:cs typeface="Calibri"/>
              </a:rPr>
              <a:t>Loss of traditional knowledge, rights, privacy </a:t>
            </a:r>
          </a:p>
          <a:p>
            <a:r>
              <a:rPr lang="en-US">
                <a:cs typeface="Calibri"/>
              </a:rPr>
              <a:t>Segregation of local residents (hotel complexes, enclaves and “tourist ghettos”; national parks)</a:t>
            </a:r>
          </a:p>
          <a:p>
            <a:r>
              <a:rPr lang="en-US">
                <a:cs typeface="Calibri"/>
              </a:rPr>
              <a:t>Too many visitors at peak periods: disenchantment, alienation of locals  </a:t>
            </a:r>
            <a:endParaRPr lang="en-US"/>
          </a:p>
          <a:p>
            <a:r>
              <a:rPr lang="en-US">
                <a:cs typeface="Calibri"/>
              </a:rPr>
              <a:t>Social exploitation: working conditions, low pay, child </a:t>
            </a:r>
            <a:r>
              <a:rPr lang="en-US" err="1">
                <a:cs typeface="Calibri"/>
              </a:rPr>
              <a:t>labour</a:t>
            </a:r>
            <a:r>
              <a:rPr lang="en-US">
                <a:cs typeface="Calibri"/>
              </a:rPr>
              <a:t>, human trafficking</a:t>
            </a:r>
            <a:endParaRPr lang="en-US"/>
          </a:p>
          <a:p>
            <a:r>
              <a:rPr lang="en-US">
                <a:cs typeface="Calibri"/>
              </a:rPr>
              <a:t>Crime and other social problems </a:t>
            </a:r>
            <a:endParaRPr lang="en-US"/>
          </a:p>
          <a:p>
            <a:r>
              <a:rPr lang="en-US" err="1">
                <a:cs typeface="Calibri"/>
              </a:rPr>
              <a:t>Commercialisation</a:t>
            </a:r>
            <a:r>
              <a:rPr lang="en-US">
                <a:cs typeface="Calibri"/>
              </a:rPr>
              <a:t> of contacts between locals and tourists </a:t>
            </a:r>
          </a:p>
          <a:p>
            <a:r>
              <a:rPr lang="en-US">
                <a:cs typeface="Calibri"/>
              </a:rPr>
              <a:t>Culture clashes and increased resentment towards tourists (ill will, stereotypes, neo-colonialism; “zoo syndrome” photography) </a:t>
            </a:r>
            <a:endParaRPr lang="en-US"/>
          </a:p>
          <a:p>
            <a:r>
              <a:rPr lang="en-US">
                <a:cs typeface="Calibri"/>
              </a:rPr>
              <a:t>Influence of different habits and </a:t>
            </a:r>
            <a:r>
              <a:rPr lang="en-US" err="1">
                <a:cs typeface="Calibri"/>
              </a:rPr>
              <a:t>behaviour</a:t>
            </a:r>
            <a:r>
              <a:rPr lang="en-US">
                <a:cs typeface="Calibri"/>
              </a:rPr>
              <a:t>, lack of understanding of local cultural traditions  </a:t>
            </a:r>
            <a:endParaRPr lang="en-US"/>
          </a:p>
          <a:p>
            <a:r>
              <a:rPr lang="en-US">
                <a:cs typeface="Calibri"/>
              </a:rPr>
              <a:t>Causing change in local cultural traditions (staged authenticity)  &gt; local culture is in danger of becoming </a:t>
            </a:r>
            <a:r>
              <a:rPr lang="en-US" err="1">
                <a:cs typeface="Calibri"/>
              </a:rPr>
              <a:t>commercialised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trivialised</a:t>
            </a:r>
            <a:r>
              <a:rPr lang="en-US">
                <a:cs typeface="Calibri"/>
              </a:rPr>
              <a:t>  </a:t>
            </a:r>
            <a:endParaRPr lang="en-US"/>
          </a:p>
          <a:p>
            <a:r>
              <a:rPr lang="en-US">
                <a:cs typeface="Calibri"/>
              </a:rPr>
              <a:t>Danger of loss of cultural treasures and degradation of local products &gt; fake-art, cheap imitations, ”airport art” </a:t>
            </a:r>
            <a:endParaRPr lang="en-US"/>
          </a:p>
          <a:p>
            <a:r>
              <a:rPr lang="en-US">
                <a:cs typeface="Calibri"/>
              </a:rPr>
              <a:t>Increased influence of Western culture around the world  </a:t>
            </a:r>
            <a:endParaRPr lang="en-US"/>
          </a:p>
          <a:p>
            <a:r>
              <a:rPr lang="en-US">
                <a:cs typeface="Calibri"/>
              </a:rPr>
              <a:t>Exploitation of indigenous populations  </a:t>
            </a:r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9DCB79-DFD9-4FF3-ACF5-34782A9B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7EFA6C-EE45-4FB6-AEF1-C808251A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8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Socio-cultural Impact</a:t>
            </a:r>
            <a:r>
              <a:rPr lang="en-US">
                <a:cs typeface="Calibri Light"/>
              </a:rPr>
              <a:t> challenges...</a:t>
            </a:r>
            <a:endParaRPr lang="fi-FI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9FC12F3-04A8-4F46-99DF-4BE34ADBC516}"/>
              </a:ext>
            </a:extLst>
          </p:cNvPr>
          <p:cNvSpPr txBox="1"/>
          <p:nvPr/>
        </p:nvSpPr>
        <p:spPr>
          <a:xfrm>
            <a:off x="838200" y="1705634"/>
            <a:ext cx="10192922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fi-FI" sz="2400" err="1"/>
              <a:t>Relationships</a:t>
            </a:r>
            <a:r>
              <a:rPr lang="fi-FI" sz="2400"/>
              <a:t> </a:t>
            </a:r>
            <a:r>
              <a:rPr lang="fi-FI" sz="2400" err="1"/>
              <a:t>are</a:t>
            </a:r>
            <a:r>
              <a:rPr lang="fi-FI" sz="2400"/>
              <a:t> </a:t>
            </a:r>
            <a:r>
              <a:rPr lang="fi-FI" sz="2400" err="1"/>
              <a:t>transitory</a:t>
            </a:r>
            <a:r>
              <a:rPr lang="fi-FI" sz="2400"/>
              <a:t> and </a:t>
            </a:r>
            <a:r>
              <a:rPr lang="fi-FI" sz="2400" err="1"/>
              <a:t>superficial</a:t>
            </a:r>
            <a:endParaRPr lang="fi-FI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400" err="1"/>
              <a:t>Under</a:t>
            </a:r>
            <a:r>
              <a:rPr lang="fi-FI" sz="2400"/>
              <a:t> </a:t>
            </a:r>
            <a:r>
              <a:rPr lang="fi-FI" sz="2400" err="1"/>
              <a:t>constraints</a:t>
            </a:r>
            <a:r>
              <a:rPr lang="fi-FI" sz="2400"/>
              <a:t> of </a:t>
            </a:r>
            <a:r>
              <a:rPr lang="fi-FI" sz="2400" err="1"/>
              <a:t>time</a:t>
            </a:r>
            <a:r>
              <a:rPr lang="fi-FI" sz="2400"/>
              <a:t> and </a:t>
            </a:r>
            <a:r>
              <a:rPr lang="fi-FI" sz="2400" err="1"/>
              <a:t>space</a:t>
            </a:r>
            <a:r>
              <a:rPr lang="fi-FI" sz="2400"/>
              <a:t>, </a:t>
            </a:r>
            <a:r>
              <a:rPr lang="fi-FI" sz="2400" err="1"/>
              <a:t>with</a:t>
            </a:r>
            <a:r>
              <a:rPr lang="fi-FI" sz="2400"/>
              <a:t> </a:t>
            </a:r>
            <a:r>
              <a:rPr lang="fi-FI" sz="2400" err="1"/>
              <a:t>visitors</a:t>
            </a:r>
            <a:r>
              <a:rPr lang="fi-FI" sz="2400"/>
              <a:t> </a:t>
            </a:r>
            <a:r>
              <a:rPr lang="fi-FI" sz="2400" err="1"/>
              <a:t>compacting</a:t>
            </a:r>
            <a:r>
              <a:rPr lang="fi-FI" sz="2400"/>
              <a:t> </a:t>
            </a:r>
            <a:r>
              <a:rPr lang="fi-FI" sz="2400" err="1"/>
              <a:t>sights</a:t>
            </a:r>
            <a:r>
              <a:rPr lang="fi-FI" sz="2400"/>
              <a:t> in to </a:t>
            </a:r>
            <a:r>
              <a:rPr lang="fi-FI" sz="2400">
                <a:cs typeface="Calibri"/>
              </a:rPr>
              <a:t/>
            </a:r>
            <a:br>
              <a:rPr lang="fi-FI" sz="2400">
                <a:cs typeface="Calibri"/>
              </a:rPr>
            </a:br>
            <a:r>
              <a:rPr lang="fi-FI" sz="2400"/>
              <a:t>as </a:t>
            </a:r>
            <a:r>
              <a:rPr lang="fi-FI" sz="2400" err="1"/>
              <a:t>limited</a:t>
            </a:r>
            <a:r>
              <a:rPr lang="fi-FI" sz="2400"/>
              <a:t> </a:t>
            </a:r>
            <a:r>
              <a:rPr lang="fi-FI" sz="2400" err="1"/>
              <a:t>amount</a:t>
            </a:r>
            <a:r>
              <a:rPr lang="fi-FI" sz="2400"/>
              <a:t> of </a:t>
            </a:r>
            <a:r>
              <a:rPr lang="fi-FI" sz="2400" err="1"/>
              <a:t>time</a:t>
            </a:r>
            <a:r>
              <a:rPr lang="fi-FI" sz="2400"/>
              <a:t> </a:t>
            </a:r>
            <a:r>
              <a:rPr lang="fi-FI" sz="2400" err="1"/>
              <a:t>possible</a:t>
            </a:r>
            <a:endParaRPr lang="fi-FI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400" err="1">
                <a:cs typeface="Calibri"/>
              </a:rPr>
              <a:t>Social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impacts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are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area-specific</a:t>
            </a:r>
            <a:r>
              <a:rPr lang="fi-FI" sz="2400">
                <a:cs typeface="Calibri"/>
              </a:rPr>
              <a:t> and </a:t>
            </a:r>
            <a:r>
              <a:rPr lang="fi-FI" sz="2400" err="1">
                <a:cs typeface="Calibri"/>
              </a:rPr>
              <a:t>often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hard</a:t>
            </a:r>
            <a:r>
              <a:rPr lang="fi-FI" sz="2400">
                <a:cs typeface="Calibri"/>
              </a:rPr>
              <a:t> to </a:t>
            </a:r>
            <a:r>
              <a:rPr lang="fi-FI" sz="2400" err="1">
                <a:cs typeface="Calibri"/>
              </a:rPr>
              <a:t>spot</a:t>
            </a:r>
            <a:r>
              <a:rPr lang="fi-FI" sz="2400">
                <a:cs typeface="Calibri"/>
              </a:rPr>
              <a:t> as </a:t>
            </a:r>
            <a:r>
              <a:rPr lang="fi-FI" sz="2400" err="1">
                <a:cs typeface="Calibri"/>
              </a:rPr>
              <a:t>they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tend</a:t>
            </a:r>
            <a:r>
              <a:rPr lang="fi-FI" sz="2400">
                <a:cs typeface="Calibri"/>
              </a:rPr>
              <a:t> to </a:t>
            </a:r>
            <a:r>
              <a:rPr lang="fi-FI" sz="2400" err="1">
                <a:cs typeface="Calibri"/>
              </a:rPr>
              <a:t>occur</a:t>
            </a:r>
            <a:r>
              <a:rPr lang="fi-FI" sz="2400">
                <a:cs typeface="Calibri"/>
              </a:rPr>
              <a:t> </a:t>
            </a:r>
            <a:br>
              <a:rPr lang="fi-FI" sz="2400">
                <a:cs typeface="Calibri"/>
              </a:rPr>
            </a:br>
            <a:r>
              <a:rPr lang="fi-FI" sz="2400" err="1">
                <a:cs typeface="Calibri"/>
              </a:rPr>
              <a:t>slowly</a:t>
            </a:r>
            <a:r>
              <a:rPr lang="fi-FI" sz="2400">
                <a:cs typeface="Calibri"/>
              </a:rPr>
              <a:t> and </a:t>
            </a:r>
            <a:r>
              <a:rPr lang="fi-FI" sz="2400" err="1">
                <a:cs typeface="Calibri"/>
              </a:rPr>
              <a:t>are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mostly</a:t>
            </a:r>
            <a:r>
              <a:rPr lang="fi-FI" sz="2400">
                <a:cs typeface="Calibri"/>
              </a:rPr>
              <a:t> </a:t>
            </a:r>
            <a:r>
              <a:rPr lang="fi-FI" sz="2400" err="1">
                <a:cs typeface="Calibri"/>
              </a:rPr>
              <a:t>intangible</a:t>
            </a:r>
          </a:p>
          <a:p>
            <a:pPr marL="342900" indent="-342900">
              <a:buFont typeface="Arial"/>
              <a:buChar char="•"/>
            </a:pPr>
            <a:r>
              <a:rPr lang="fi-FI" sz="2400" err="1"/>
              <a:t>Lack</a:t>
            </a:r>
            <a:r>
              <a:rPr lang="fi-FI" sz="2400"/>
              <a:t> of </a:t>
            </a:r>
            <a:r>
              <a:rPr lang="fi-FI" sz="2400" err="1"/>
              <a:t>spontaneity</a:t>
            </a:r>
            <a:r>
              <a:rPr lang="fi-FI" sz="2400"/>
              <a:t> in </a:t>
            </a:r>
            <a:r>
              <a:rPr lang="fi-FI" sz="2400" err="1"/>
              <a:t>relationships</a:t>
            </a:r>
            <a:r>
              <a:rPr lang="fi-FI" sz="2400"/>
              <a:t> (</a:t>
            </a:r>
            <a:r>
              <a:rPr lang="fi-FI" sz="2400" err="1"/>
              <a:t>organised</a:t>
            </a:r>
            <a:r>
              <a:rPr lang="fi-FI" sz="2400"/>
              <a:t>, </a:t>
            </a:r>
            <a:r>
              <a:rPr lang="fi-FI" sz="2400" err="1"/>
              <a:t>financial</a:t>
            </a:r>
            <a:r>
              <a:rPr lang="fi-FI" sz="2400"/>
              <a:t> </a:t>
            </a:r>
            <a:r>
              <a:rPr lang="fi-FI" sz="2400" err="1"/>
              <a:t>transactions</a:t>
            </a:r>
            <a:r>
              <a:rPr lang="fi-FI" sz="2400"/>
              <a:t>) </a:t>
            </a:r>
            <a:endParaRPr lang="fi-FI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i-FI" sz="2400" err="1"/>
              <a:t>Relationships</a:t>
            </a:r>
            <a:r>
              <a:rPr lang="fi-FI" sz="2400"/>
              <a:t> </a:t>
            </a:r>
            <a:r>
              <a:rPr lang="fi-FI" sz="2400" err="1"/>
              <a:t>are</a:t>
            </a:r>
            <a:r>
              <a:rPr lang="fi-FI" sz="2400"/>
              <a:t> </a:t>
            </a:r>
            <a:r>
              <a:rPr lang="fi-FI" sz="2400" err="1"/>
              <a:t>unequal</a:t>
            </a:r>
            <a:r>
              <a:rPr lang="fi-FI" sz="2400"/>
              <a:t> and </a:t>
            </a:r>
            <a:r>
              <a:rPr lang="fi-FI" sz="2400" err="1"/>
              <a:t>unbalanced</a:t>
            </a:r>
            <a:r>
              <a:rPr lang="fi-FI" sz="2400"/>
              <a:t>, </a:t>
            </a:r>
            <a:r>
              <a:rPr lang="fi-FI" sz="2400" err="1"/>
              <a:t>due</a:t>
            </a:r>
            <a:r>
              <a:rPr lang="fi-FI" sz="2400"/>
              <a:t> to </a:t>
            </a:r>
            <a:r>
              <a:rPr lang="fi-FI" sz="2400" err="1"/>
              <a:t>disparities</a:t>
            </a:r>
            <a:r>
              <a:rPr lang="fi-FI" sz="2400"/>
              <a:t> in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wealth</a:t>
            </a:r>
            <a:r>
              <a:rPr lang="fi-FI" sz="2400"/>
              <a:t> </a:t>
            </a:r>
            <a:r>
              <a:rPr lang="fi-FI" sz="2400">
                <a:cs typeface="Calibri"/>
              </a:rPr>
              <a:t/>
            </a:r>
            <a:br>
              <a:rPr lang="fi-FI" sz="2400">
                <a:cs typeface="Calibri"/>
              </a:rPr>
            </a:br>
            <a:r>
              <a:rPr lang="fi-FI" sz="2400"/>
              <a:t>and status of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participants</a:t>
            </a:r>
            <a:endParaRPr lang="fi-FI" sz="2400" err="1">
              <a:cs typeface="Calibri"/>
            </a:endParaRPr>
          </a:p>
          <a:p>
            <a:endParaRPr lang="fi-FI"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5CFBCA-1DD4-4C6E-BFCC-BA26F1EE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609527-D7BA-41E4-834B-CA176ACE2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D512-CF3B-4ACA-A8F2-F0423AE7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Cases / Further Reading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1721-05D6-4E2A-A01E-EFC85B4B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61"/>
            <a:ext cx="10515600" cy="47137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err="1">
                <a:solidFill>
                  <a:srgbClr val="000000"/>
                </a:solidFill>
                <a:latin typeface="Calibri"/>
                <a:ea typeface="Arial"/>
                <a:cs typeface="Arial"/>
              </a:rPr>
              <a:t>Overtourism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 (e.g. Barcelona, Venice, Dubrovnik</a:t>
            </a:r>
            <a:r>
              <a:rPr lang="en-US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Berlin, Amsterdam, Bali, Boracay, Nha Trang...)</a:t>
            </a:r>
            <a:r>
              <a:rPr lang="en-US" b="0" i="0">
                <a:latin typeface="Calibri"/>
                <a:ea typeface="Arial"/>
                <a:cs typeface="Arial"/>
              </a:rPr>
              <a:t>​</a:t>
            </a: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3"/>
              </a:rPr>
              <a:t>https://www.theguardian.com/commentisfree/2017/aug/11/tourism-tipping-point-travel-less-damage-destruction?CMP=share_btn_tw</a:t>
            </a:r>
            <a:r>
              <a:rPr lang="en-US">
                <a:latin typeface="Arial"/>
                <a:ea typeface="Arial"/>
                <a:cs typeface="Arial"/>
              </a:rPr>
              <a:t> </a:t>
            </a: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4"/>
              </a:rPr>
              <a:t>https://www.nytimes.com/2018/04/04/world/asia/boracay-philippines-tourists-closed.html</a:t>
            </a:r>
            <a:r>
              <a:rPr lang="en-US">
                <a:latin typeface="Arial"/>
                <a:ea typeface="Arial"/>
                <a:cs typeface="Arial"/>
              </a:rPr>
              <a:t> </a:t>
            </a: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5"/>
              </a:rPr>
              <a:t>https://www.theguardian.com/film/2018/mar/28/thailand-beach-leonardo-dicaprio-closing</a:t>
            </a:r>
            <a:r>
              <a:rPr lang="en-US">
                <a:latin typeface="Arial"/>
                <a:ea typeface="Arial"/>
                <a:cs typeface="Arial"/>
              </a:rPr>
              <a:t> </a:t>
            </a:r>
          </a:p>
          <a:p>
            <a:pPr lvl="1"/>
            <a:r>
              <a:rPr lang="en-US" u="sng">
                <a:latin typeface="Arial"/>
                <a:ea typeface="Arial"/>
                <a:cs typeface="Arial"/>
                <a:hlinkClick r:id="rId6"/>
              </a:rPr>
              <a:t>http://www.ttrweekly.com/site/2018/03/nha-trang-invaded-by-chinese-tourists/comment-page-1/#comments</a:t>
            </a:r>
            <a:endParaRPr lang="en-US">
              <a:latin typeface="Arial"/>
              <a:ea typeface="Arial"/>
              <a:cs typeface="Arial"/>
            </a:endParaRPr>
          </a:p>
          <a:p>
            <a:endParaRPr lang="en-US">
              <a:latin typeface="Calibri"/>
              <a:ea typeface="Arial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26690E-8C57-4957-BB21-01C5D34C6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78377C-8834-4465-98F0-B94B18B64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D512-CF3B-4ACA-A8F2-F0423AE7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Cases / Further Reading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1721-05D6-4E2A-A01E-EFC85B4B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61"/>
            <a:ext cx="10515600" cy="471372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1"/>
            <a:endParaRPr lang="en-US">
              <a:latin typeface="Arial"/>
              <a:ea typeface="Arial"/>
              <a:cs typeface="Arial"/>
            </a:endParaRPr>
          </a:p>
          <a:p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Social and economic issues (sharing </a:t>
            </a:r>
            <a:r>
              <a:rPr lang="en-US">
                <a:solidFill>
                  <a:srgbClr val="000000"/>
                </a:solidFill>
                <a:latin typeface="Calibri"/>
                <a:ea typeface="Arial"/>
                <a:cs typeface="Arial"/>
              </a:rPr>
              <a:t>economy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 / "live like a local" attitude</a:t>
            </a:r>
            <a:r>
              <a:rPr lang="en-US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sex tourism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)</a:t>
            </a:r>
            <a:r>
              <a:rPr lang="en-US" b="0" i="0">
                <a:latin typeface="Calibri"/>
                <a:ea typeface="Arial"/>
                <a:cs typeface="Arial"/>
              </a:rPr>
              <a:t>​</a:t>
            </a:r>
            <a:endParaRPr lang="en-US" b="0" i="0">
              <a:latin typeface="Arial"/>
              <a:ea typeface="Arial"/>
              <a:cs typeface="Arial"/>
            </a:endParaRP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3"/>
              </a:rPr>
              <a:t>https://www.tourismconcern.org.uk/should-i-use-airbnb/?utm_source=twitter&amp;utm_medium=social&amp;utm_campaign=SocialWarfare</a:t>
            </a:r>
            <a:r>
              <a:rPr lang="en-US">
                <a:latin typeface="Arial"/>
                <a:ea typeface="Arial"/>
                <a:cs typeface="Arial"/>
              </a:rPr>
              <a:t> </a:t>
            </a: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4"/>
              </a:rPr>
              <a:t>https://www.theguardian.com/commentisfree/2018/aug/31/airbnb-sharing-economy-cities-barcelona-inequality-locals</a:t>
            </a:r>
            <a:r>
              <a:rPr lang="en-US" sz="4900">
                <a:latin typeface="Arial"/>
                <a:ea typeface="Arial"/>
                <a:cs typeface="Arial"/>
              </a:rPr>
              <a:t> </a:t>
            </a:r>
            <a:endParaRPr lang="en-US" sz="3400">
              <a:latin typeface="Arial"/>
              <a:ea typeface="Arial"/>
              <a:cs typeface="Arial"/>
            </a:endParaRPr>
          </a:p>
          <a:p>
            <a:pPr lvl="1"/>
            <a:r>
              <a:rPr lang="en-US">
                <a:latin typeface="Arial"/>
                <a:ea typeface="Arial"/>
                <a:cs typeface="Arial"/>
                <a:hlinkClick r:id="rId5"/>
              </a:rPr>
              <a:t>https://theconversation.com/your-choice-of-holiday-destination-is-a-political-act-100846</a:t>
            </a:r>
            <a:r>
              <a:rPr lang="en-US" sz="3400">
                <a:latin typeface="Arial"/>
                <a:ea typeface="Arial"/>
                <a:cs typeface="Arial"/>
              </a:rPr>
              <a:t> </a:t>
            </a:r>
            <a:endParaRPr lang="en-US">
              <a:latin typeface="Arial"/>
              <a:ea typeface="Arial"/>
              <a:cs typeface="Arial"/>
            </a:endParaRPr>
          </a:p>
          <a:p>
            <a:pPr lvl="1"/>
            <a:r>
              <a:rPr lang="en-US" sz="2300">
                <a:latin typeface="Arial"/>
                <a:ea typeface="Arial"/>
                <a:cs typeface="Arial"/>
                <a:hlinkClick r:id="rId6"/>
              </a:rPr>
              <a:t>https://asiancorrespondent.com/2018/01/sex-tourism-pattaya-party/</a:t>
            </a:r>
            <a:r>
              <a:rPr lang="en-US" sz="2300">
                <a:latin typeface="Arial"/>
                <a:ea typeface="Arial"/>
                <a:cs typeface="Arial"/>
              </a:rPr>
              <a:t> </a:t>
            </a:r>
          </a:p>
          <a:p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Environmental issues (plastic pollution, elephant tours, polluted cities</a:t>
            </a:r>
            <a:r>
              <a:rPr lang="en-US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fast development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Arial"/>
                <a:cs typeface="Arial"/>
              </a:rPr>
              <a:t>)</a:t>
            </a:r>
            <a:endParaRPr lang="en-US" b="0" i="0" u="none" strike="noStrike">
              <a:solidFill>
                <a:srgbClr val="000000"/>
              </a:solidFill>
              <a:latin typeface="Calibri"/>
              <a:ea typeface="Arial"/>
              <a:cs typeface="Calibri"/>
            </a:endParaRPr>
          </a:p>
          <a:p>
            <a:pPr lvl="1"/>
            <a:r>
              <a:rPr lang="en-US">
                <a:latin typeface="Calibri"/>
                <a:ea typeface="Arial"/>
                <a:cs typeface="Calibri"/>
                <a:hlinkClick r:id="rId7"/>
              </a:rPr>
              <a:t>https://www.bangkokpost.com/news/special-reports/1514214/greening-thai-tourism</a:t>
            </a:r>
            <a:r>
              <a:rPr lang="en-US">
                <a:latin typeface="Calibri"/>
                <a:ea typeface="Arial"/>
                <a:cs typeface="Calibri"/>
              </a:rPr>
              <a:t> </a:t>
            </a:r>
          </a:p>
          <a:p>
            <a:pPr lvl="1"/>
            <a:r>
              <a:rPr lang="en-US">
                <a:latin typeface="Calibri"/>
                <a:ea typeface="Arial"/>
                <a:cs typeface="Calibri"/>
                <a:hlinkClick r:id="rId8"/>
              </a:rPr>
              <a:t>https://www.theguardian.com/travel/2018/aug/11/how-ethical-is-the-elephant-sanctuary-youre-visiting</a:t>
            </a:r>
            <a:r>
              <a:rPr lang="en-US">
                <a:latin typeface="Calibri"/>
                <a:ea typeface="Arial"/>
                <a:cs typeface="Calibri"/>
              </a:rPr>
              <a:t> </a:t>
            </a:r>
          </a:p>
          <a:p>
            <a:pPr lvl="1"/>
            <a:r>
              <a:rPr lang="en-US">
                <a:latin typeface="Calibri"/>
                <a:ea typeface="Arial"/>
                <a:cs typeface="Calibri"/>
                <a:hlinkClick r:id="rId9"/>
              </a:rPr>
              <a:t>https://www.theatlantic.com/science/archive/2016/05/elephants-tourism-thailand/483138/</a:t>
            </a:r>
            <a:r>
              <a:rPr lang="en-US">
                <a:latin typeface="Calibri"/>
                <a:ea typeface="Arial"/>
                <a:cs typeface="Calibri"/>
              </a:rPr>
              <a:t> </a:t>
            </a:r>
          </a:p>
          <a:p>
            <a:pPr lvl="1"/>
            <a:r>
              <a:rPr lang="en-US">
                <a:latin typeface="Calibri"/>
                <a:ea typeface="Arial"/>
                <a:cs typeface="Calibri"/>
                <a:hlinkClick r:id="rId10"/>
              </a:rPr>
              <a:t>https://skift.com/2017/03/10/beijing-still-has-a-massive-pollution-problem-for-tourists-and-locals-alike/</a:t>
            </a:r>
          </a:p>
          <a:p>
            <a:pPr lvl="1"/>
            <a:r>
              <a:rPr lang="en-US">
                <a:ea typeface="Arial"/>
                <a:cs typeface="Calibri"/>
                <a:hlinkClick r:id="rId11"/>
              </a:rPr>
              <a:t>https://www.theguardian.com/world/2015/aug/01/vietnam-tourism-rush-development-conservation</a:t>
            </a:r>
            <a:r>
              <a:rPr lang="en-US" sz="3100">
                <a:ea typeface="Arial"/>
                <a:cs typeface="Calibri"/>
              </a:rPr>
              <a:t> </a:t>
            </a:r>
            <a:endParaRPr lang="en-US">
              <a:ea typeface="Arial"/>
              <a:cs typeface="Calibri"/>
            </a:endParaRPr>
          </a:p>
          <a:p>
            <a:r>
              <a:rPr lang="en-US">
                <a:solidFill>
                  <a:srgbClr val="000000"/>
                </a:solidFill>
                <a:ea typeface="Arial"/>
                <a:cs typeface="Arial"/>
              </a:rPr>
              <a:t>Etc. You can find current cases from the news  </a:t>
            </a:r>
            <a:endParaRPr lang="en-US">
              <a:latin typeface="Calibri"/>
              <a:ea typeface="Arial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26690E-8C57-4957-BB21-01C5D34C6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78377C-8834-4465-98F0-B94B18B644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81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514C-A123-4BFE-BB48-DDBF04E0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Group exercise 2: </a:t>
            </a:r>
            <a:r>
              <a:rPr lang="en-US" sz="2800" b="1" dirty="0">
                <a:cs typeface="Calibri Light"/>
              </a:rPr>
              <a:t/>
            </a:r>
            <a:br>
              <a:rPr lang="en-US" sz="2800" b="1" dirty="0">
                <a:cs typeface="Calibri Light"/>
              </a:rPr>
            </a:br>
            <a:r>
              <a:rPr lang="en-US" sz="2800" b="1" dirty="0"/>
              <a:t>How to tackle </a:t>
            </a:r>
            <a:r>
              <a:rPr lang="en-US" sz="2800" b="1" dirty="0" err="1"/>
              <a:t>overtourism</a:t>
            </a:r>
            <a:r>
              <a:rPr lang="en-US" sz="2800" b="1" dirty="0"/>
              <a:t> in your training</a:t>
            </a:r>
            <a:endParaRPr lang="en-US" sz="2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EE31-8380-4BD1-A33C-C7FC6C9E0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Pick a number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Find other members of your number team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pic>
        <p:nvPicPr>
          <p:cNvPr id="5" name="Picture 5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id="{EB08138C-3FDC-4737-B7D9-F409DFE0B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301" r="79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072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514C-A123-4BFE-BB48-DDBF04E0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Group exercise 2: </a:t>
            </a:r>
            <a:r>
              <a:rPr lang="en-US" sz="2800" b="1" dirty="0">
                <a:cs typeface="Calibri Light"/>
              </a:rPr>
              <a:t/>
            </a:r>
            <a:br>
              <a:rPr lang="en-US" sz="2800" b="1" dirty="0">
                <a:cs typeface="Calibri Light"/>
              </a:rPr>
            </a:br>
            <a:r>
              <a:rPr lang="en-US" sz="2800" b="1" dirty="0"/>
              <a:t>How to tackle </a:t>
            </a:r>
            <a:r>
              <a:rPr lang="en-US" sz="2800" b="1" dirty="0" err="1"/>
              <a:t>overtourism</a:t>
            </a:r>
            <a:r>
              <a:rPr lang="en-US" sz="2800" b="1" dirty="0"/>
              <a:t> in your training</a:t>
            </a:r>
            <a:endParaRPr lang="en-US" sz="2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EE31-8380-4BD1-A33C-C7FC6C9E0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You have 90 minutes time for this topic in your training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Plan your method for the training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What contents and methods would you </a:t>
            </a:r>
            <a:r>
              <a:rPr lang="en-US" sz="2400" dirty="0" err="1"/>
              <a:t>emphasise</a:t>
            </a:r>
            <a:r>
              <a:rPr lang="en-US" sz="2400" dirty="0"/>
              <a:t> and why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5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id="{EB08138C-3FDC-4737-B7D9-F409DFE0B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301" r="79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978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514C-A123-4BFE-BB48-DDBF04E0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Group exercise 2: </a:t>
            </a:r>
            <a:r>
              <a:rPr lang="en-US" sz="2800" b="1" dirty="0">
                <a:cs typeface="Calibri Light"/>
              </a:rPr>
              <a:t/>
            </a:r>
            <a:br>
              <a:rPr lang="en-US" sz="2800" b="1" dirty="0">
                <a:cs typeface="Calibri Light"/>
              </a:rPr>
            </a:br>
            <a:r>
              <a:rPr lang="en-US" sz="2800" b="1" dirty="0"/>
              <a:t>How to tackle </a:t>
            </a:r>
            <a:r>
              <a:rPr lang="en-US" sz="2800" b="1" dirty="0" err="1"/>
              <a:t>overtourism</a:t>
            </a:r>
            <a:r>
              <a:rPr lang="en-US" sz="2800" b="1" dirty="0"/>
              <a:t> in your training</a:t>
            </a:r>
            <a:endParaRPr lang="en-US" sz="2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4EE31-8380-4BD1-A33C-C7FC6C9E0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Please present your chosen method to the rest of us</a:t>
            </a:r>
          </a:p>
          <a:p>
            <a:r>
              <a:rPr lang="en-US" sz="2400" dirty="0">
                <a:cs typeface="Calibri"/>
              </a:rPr>
              <a:t>Give feedback to each other!</a:t>
            </a:r>
          </a:p>
        </p:txBody>
      </p:sp>
      <p:pic>
        <p:nvPicPr>
          <p:cNvPr id="5" name="Picture 5" descr="A large ship in a body of water&#10;&#10;Description generated with very high confidence">
            <a:extLst>
              <a:ext uri="{FF2B5EF4-FFF2-40B4-BE49-F238E27FC236}">
                <a16:creationId xmlns:a16="http://schemas.microsoft.com/office/drawing/2014/main" id="{EB08138C-3FDC-4737-B7D9-F409DFE0B6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301" r="79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305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9ED6-B4CF-476D-9CAB-AEBDDC7C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Suggested methods for studying </a:t>
            </a:r>
            <a:r>
              <a:rPr lang="en-US" err="1">
                <a:cs typeface="Calibri Light"/>
              </a:rPr>
              <a:t>overtourism</a:t>
            </a:r>
            <a:r>
              <a:rPr lang="en-US">
                <a:cs typeface="Calibri Light"/>
              </a:rPr>
              <a:t> cases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CDCD-0F86-4B44-9795-D9EA5547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Articles printed on walls or read online </a:t>
            </a:r>
          </a:p>
          <a:p>
            <a:r>
              <a:rPr lang="en-US"/>
              <a:t>Read one article / two articles / or more </a:t>
            </a:r>
            <a:endParaRPr lang="en-US">
              <a:cs typeface="Calibri"/>
            </a:endParaRPr>
          </a:p>
          <a:p>
            <a:r>
              <a:rPr lang="en-US"/>
              <a:t>Discuss in small groups: What thoughts did the article(s) bring up? </a:t>
            </a:r>
            <a:endParaRPr lang="en-US">
              <a:cs typeface="Calibri"/>
            </a:endParaRPr>
          </a:p>
          <a:p>
            <a:r>
              <a:rPr lang="en-US"/>
              <a:t>Peer learning outcome can be shared as a discussion or – if deeper analysis is needed – notes on post-its and collect them on a flipchart.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exercise will take 30 minutes or more depending on the depth of discussion.</a:t>
            </a:r>
          </a:p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A088A7-B610-4316-8248-AE55E191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900198-9943-467D-8E31-B1F19334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  <p:pic>
        <p:nvPicPr>
          <p:cNvPr id="6" name="Picture 6" descr="A crowd of people at a beach&#10;&#10;Description generated with very high confidence">
            <a:extLst>
              <a:ext uri="{FF2B5EF4-FFF2-40B4-BE49-F238E27FC236}">
                <a16:creationId xmlns:a16="http://schemas.microsoft.com/office/drawing/2014/main" id="{8FA0FAF7-3CD3-4D79-9495-04B15C36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993" y="2581397"/>
            <a:ext cx="5014822" cy="25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20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83836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4400" b="1">
                <a:latin typeface="+mn-lt"/>
              </a:rPr>
              <a:t>Additional Reading Materials</a:t>
            </a:r>
            <a:r>
              <a:rPr lang="de-DE" sz="4400" b="1">
                <a:latin typeface="+mn-lt"/>
                <a:cs typeface="Calibri"/>
              </a:rPr>
              <a:t> and Videos</a:t>
            </a:r>
            <a:endParaRPr lang="en-GB" sz="4400" b="1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Additional Reading Materials</a:t>
            </a:r>
            <a:r>
              <a:rPr lang="de-DE">
                <a:cs typeface="Calibri Light"/>
              </a:rPr>
              <a:t> and Videos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dirty="0"/>
              <a:t>Goodwin,</a:t>
            </a:r>
            <a:r>
              <a:rPr lang="de-DE" dirty="0">
                <a:cs typeface="Calibri"/>
              </a:rPr>
              <a:t> H. 2017. The Challenge </a:t>
            </a:r>
            <a:r>
              <a:rPr lang="de-DE" dirty="0" err="1">
                <a:cs typeface="Calibri"/>
              </a:rPr>
              <a:t>of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Overtourism</a:t>
            </a:r>
            <a:r>
              <a:rPr lang="de-DE" dirty="0">
                <a:cs typeface="Calibri"/>
              </a:rPr>
              <a:t>: </a:t>
            </a:r>
            <a:r>
              <a:rPr lang="de-DE" dirty="0">
                <a:cs typeface="Calibri"/>
                <a:hlinkClick r:id="rId2"/>
              </a:rPr>
              <a:t>http://haroldgoodwin.info/pubs/RTP%27WP4Overtourism01%272017.pdf</a:t>
            </a:r>
            <a:r>
              <a:rPr lang="de-DE" dirty="0">
                <a:cs typeface="Calibri"/>
              </a:rPr>
              <a:t> </a:t>
            </a:r>
            <a:endParaRPr lang="en-US" dirty="0"/>
          </a:p>
          <a:p>
            <a:r>
              <a:rPr lang="de-DE" dirty="0">
                <a:cs typeface="Calibri"/>
              </a:rPr>
              <a:t>UNWTO: "</a:t>
            </a:r>
            <a:r>
              <a:rPr lang="de-DE" dirty="0" err="1">
                <a:cs typeface="Calibri"/>
              </a:rPr>
              <a:t>Overtourism</a:t>
            </a:r>
            <a:r>
              <a:rPr lang="de-DE" dirty="0">
                <a:cs typeface="Calibri"/>
              </a:rPr>
              <a:t>"? - </a:t>
            </a:r>
            <a:r>
              <a:rPr lang="de-DE" sz="3000" dirty="0">
                <a:cs typeface="Calibri"/>
              </a:rPr>
              <a:t>Understanding and Managing Urban   </a:t>
            </a:r>
            <a:r>
              <a:rPr lang="de-DE" sz="3000" dirty="0" err="1">
                <a:cs typeface="Calibri"/>
              </a:rPr>
              <a:t>Tourism</a:t>
            </a:r>
            <a:r>
              <a:rPr lang="de-DE" sz="3000" dirty="0">
                <a:cs typeface="Calibri"/>
              </a:rPr>
              <a:t> Growth </a:t>
            </a:r>
            <a:r>
              <a:rPr lang="de-DE" sz="3000" dirty="0" err="1">
                <a:cs typeface="Calibri"/>
              </a:rPr>
              <a:t>beyond</a:t>
            </a:r>
            <a:r>
              <a:rPr lang="de-DE" sz="3000" dirty="0">
                <a:cs typeface="Calibri"/>
              </a:rPr>
              <a:t> </a:t>
            </a:r>
            <a:r>
              <a:rPr lang="de-DE" sz="3000" dirty="0" err="1">
                <a:cs typeface="Calibri"/>
              </a:rPr>
              <a:t>Perceptions</a:t>
            </a:r>
            <a:r>
              <a:rPr lang="de-DE" sz="3000" dirty="0">
                <a:cs typeface="Calibri"/>
              </a:rPr>
              <a:t>: </a:t>
            </a:r>
            <a:r>
              <a:rPr lang="de-DE" sz="3200" dirty="0">
                <a:cs typeface="Calibri"/>
                <a:hlinkClick r:id="rId3"/>
              </a:rPr>
              <a:t>https://www.e-unwto.org/doi/pdf/10.18111/9789284420070</a:t>
            </a:r>
            <a:r>
              <a:rPr lang="de-DE" sz="3200" dirty="0">
                <a:cs typeface="Calibri"/>
              </a:rPr>
              <a:t> </a:t>
            </a:r>
            <a:endParaRPr lang="de-DE" dirty="0">
              <a:cs typeface="Calibri"/>
            </a:endParaRPr>
          </a:p>
          <a:p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Video: </a:t>
            </a:r>
            <a:r>
              <a:rPr lang="de-DE" dirty="0" err="1">
                <a:cs typeface="Calibri"/>
              </a:rPr>
              <a:t>Crowded</a:t>
            </a:r>
            <a:r>
              <a:rPr lang="de-DE" dirty="0">
                <a:cs typeface="Calibri"/>
              </a:rPr>
              <a:t> Out – The Story </a:t>
            </a:r>
            <a:r>
              <a:rPr lang="de-DE" dirty="0" err="1">
                <a:cs typeface="Calibri"/>
              </a:rPr>
              <a:t>of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Overtourism</a:t>
            </a:r>
            <a:r>
              <a:rPr lang="de-DE" dirty="0">
                <a:cs typeface="Calibri"/>
              </a:rPr>
              <a:t>: </a:t>
            </a:r>
            <a:r>
              <a:rPr lang="de-DE" u="sng" dirty="0">
                <a:cs typeface="Calibri"/>
                <a:hlinkClick r:id="rId4"/>
              </a:rPr>
              <a:t>https://www.youtube.com/watch?v=U-52L7hYQiE</a:t>
            </a:r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Video: Gringo Trails </a:t>
            </a:r>
            <a:r>
              <a:rPr lang="de-DE" dirty="0" err="1">
                <a:cs typeface="Calibri"/>
              </a:rPr>
              <a:t>trailer</a:t>
            </a:r>
            <a:r>
              <a:rPr lang="de-DE" dirty="0">
                <a:cs typeface="Calibri"/>
              </a:rPr>
              <a:t>: </a:t>
            </a:r>
            <a:r>
              <a:rPr lang="de-DE" dirty="0">
                <a:cs typeface="Calibri"/>
                <a:hlinkClick r:id="rId5"/>
              </a:rPr>
              <a:t>https://vimeo.com/71764610</a:t>
            </a:r>
            <a:r>
              <a:rPr lang="de-DE" dirty="0">
                <a:cs typeface="Calibri"/>
              </a:rPr>
              <a:t> </a:t>
            </a:r>
            <a:endParaRPr lang="de-DE" dirty="0"/>
          </a:p>
          <a:p>
            <a:r>
              <a:rPr lang="de-DE" dirty="0">
                <a:cs typeface="Calibri"/>
              </a:rPr>
              <a:t>Video: The Venice Syndrome </a:t>
            </a:r>
            <a:r>
              <a:rPr lang="de-DE" dirty="0" err="1">
                <a:cs typeface="Calibri"/>
              </a:rPr>
              <a:t>trailer</a:t>
            </a:r>
            <a:r>
              <a:rPr lang="de-DE" dirty="0">
                <a:cs typeface="Calibri"/>
              </a:rPr>
              <a:t>: </a:t>
            </a:r>
            <a:r>
              <a:rPr lang="de-DE" dirty="0">
                <a:cs typeface="Calibri"/>
                <a:hlinkClick r:id="rId6"/>
              </a:rPr>
              <a:t>https://vimeo.com/52491214</a:t>
            </a:r>
            <a:r>
              <a:rPr lang="de-DE" dirty="0">
                <a:cs typeface="Calibri"/>
              </a:rPr>
              <a:t> </a:t>
            </a:r>
          </a:p>
          <a:p>
            <a:r>
              <a:rPr lang="de-DE" dirty="0">
                <a:cs typeface="Calibri"/>
              </a:rPr>
              <a:t>Video: Bye </a:t>
            </a:r>
            <a:r>
              <a:rPr lang="de-DE" dirty="0" err="1">
                <a:cs typeface="Calibri"/>
              </a:rPr>
              <a:t>Bye</a:t>
            </a:r>
            <a:r>
              <a:rPr lang="de-DE" dirty="0">
                <a:cs typeface="Calibri"/>
              </a:rPr>
              <a:t> Barcelona: </a:t>
            </a:r>
            <a:r>
              <a:rPr lang="de-DE" dirty="0">
                <a:cs typeface="Calibri"/>
                <a:hlinkClick r:id="rId7"/>
              </a:rPr>
              <a:t>https://www.youtube.com/watch?v=kdXcFChRpmI</a:t>
            </a:r>
            <a:r>
              <a:rPr lang="de-DE" dirty="0">
                <a:cs typeface="Calibri"/>
              </a:rPr>
              <a:t> </a:t>
            </a:r>
            <a:endParaRPr lang="de-DE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67A5FE9A-ABD4-4A81-A66A-506818CBF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A46D3483-2883-4788-A41B-A711F8A1B5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37000">
              <a:schemeClr val="bg1"/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43698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4400" b="1">
                <a:latin typeface="+mn-lt"/>
              </a:rPr>
              <a:t>Topic 3: Impacts of Tourism</a:t>
            </a:r>
            <a:endParaRPr lang="en-GB" sz="4400" b="1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Bibliography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830"/>
          </a:xfrm>
        </p:spPr>
        <p:txBody>
          <a:bodyPr>
            <a:normAutofit fontScale="62500" lnSpcReduction="20000"/>
          </a:bodyPr>
          <a:lstStyle/>
          <a:p>
            <a:r>
              <a:rPr lang="de-DE"/>
              <a:t>GSTC: </a:t>
            </a:r>
            <a:r>
              <a:rPr lang="de-DE">
                <a:hlinkClick r:id="rId2"/>
              </a:rPr>
              <a:t>https://www.gstcouncil.org/</a:t>
            </a:r>
            <a:endParaRPr lang="de-DE"/>
          </a:p>
          <a:p>
            <a:pPr lvl="1"/>
            <a:r>
              <a:rPr lang="de-DE"/>
              <a:t>GSTC Destination Criteria: </a:t>
            </a:r>
            <a:r>
              <a:rPr lang="de-DE">
                <a:hlinkClick r:id="rId3"/>
              </a:rPr>
              <a:t>https://www.gstcouncil.org/gstc-criteria/gstc-destination-criteria/</a:t>
            </a:r>
            <a:r>
              <a:rPr lang="de-DE"/>
              <a:t> </a:t>
            </a:r>
          </a:p>
          <a:p>
            <a:r>
              <a:rPr lang="de-DE"/>
              <a:t>Holloway, J Christopher, Humphreys, C. &amp; </a:t>
            </a:r>
            <a:r>
              <a:rPr lang="de-DE" err="1"/>
              <a:t>Davison</a:t>
            </a:r>
            <a:r>
              <a:rPr lang="de-DE"/>
              <a:t>, R. 2016 The </a:t>
            </a:r>
            <a:r>
              <a:rPr lang="de-DE" err="1"/>
              <a:t>business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tourism</a:t>
            </a:r>
            <a:r>
              <a:rPr lang="de-DE"/>
              <a:t>. </a:t>
            </a:r>
          </a:p>
          <a:p>
            <a:r>
              <a:rPr lang="de-DE" err="1"/>
              <a:t>Skift</a:t>
            </a:r>
            <a:r>
              <a:rPr lang="de-DE"/>
              <a:t>: Proposing solutions to  overtourism: </a:t>
            </a:r>
            <a:r>
              <a:rPr lang="de-DE">
                <a:hlinkClick r:id="rId4"/>
              </a:rPr>
              <a:t>https://skift.com/2017/10/23/proposing-solutions-to-overtourism-in-popular-destinations-a-skift-framework/</a:t>
            </a:r>
            <a:r>
              <a:rPr lang="de-DE"/>
              <a:t> </a:t>
            </a:r>
          </a:p>
          <a:p>
            <a:r>
              <a:rPr lang="de-DE"/>
              <a:t>Tourism Concern: </a:t>
            </a:r>
            <a:r>
              <a:rPr lang="de-DE">
                <a:hlinkClick r:id="rId5"/>
              </a:rPr>
              <a:t>https://www.tourismconcern.org.uk/</a:t>
            </a:r>
            <a:r>
              <a:rPr lang="de-DE"/>
              <a:t> </a:t>
            </a:r>
          </a:p>
          <a:p>
            <a:r>
              <a:rPr lang="de-DE"/>
              <a:t>United Nations Sustainable Development Goals (SDGs): </a:t>
            </a:r>
            <a:r>
              <a:rPr lang="de-DE">
                <a:hlinkClick r:id="rId6"/>
              </a:rPr>
              <a:t>https://sustainabledevelopment.un.org/sdgs</a:t>
            </a:r>
            <a:r>
              <a:rPr lang="de-DE"/>
              <a:t> </a:t>
            </a:r>
          </a:p>
          <a:p>
            <a:r>
              <a:rPr lang="de-DE"/>
              <a:t>UNWTO: </a:t>
            </a:r>
            <a:r>
              <a:rPr lang="de-DE">
                <a:hlinkClick r:id="rId7"/>
              </a:rPr>
              <a:t>http://www2.unwto.org/</a:t>
            </a:r>
            <a:r>
              <a:rPr lang="de-DE"/>
              <a:t> </a:t>
            </a:r>
          </a:p>
          <a:p>
            <a:pPr lvl="1"/>
            <a:r>
              <a:rPr lang="de-DE"/>
              <a:t>Code of Ethics: </a:t>
            </a:r>
            <a:r>
              <a:rPr lang="de-DE">
                <a:hlinkClick r:id="rId8"/>
              </a:rPr>
              <a:t>http://ethics.unwto.org/en/content/global-code-ethics-tourism</a:t>
            </a:r>
            <a:r>
              <a:rPr lang="de-DE"/>
              <a:t> </a:t>
            </a:r>
          </a:p>
          <a:p>
            <a:pPr lvl="1"/>
            <a:r>
              <a:rPr lang="de-DE"/>
              <a:t>Tourism4SDGs: </a:t>
            </a:r>
            <a:r>
              <a:rPr lang="de-DE">
                <a:hlinkClick r:id="rId9"/>
              </a:rPr>
              <a:t>http://tourism4sdgs.org/</a:t>
            </a:r>
            <a:r>
              <a:rPr lang="de-DE"/>
              <a:t> </a:t>
            </a:r>
          </a:p>
          <a:p>
            <a:pPr lvl="1"/>
            <a:r>
              <a:rPr lang="de-DE" err="1"/>
              <a:t>Tourism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Sustainable</a:t>
            </a:r>
            <a:r>
              <a:rPr lang="de-DE"/>
              <a:t> Development Goals – Journey </a:t>
            </a:r>
            <a:r>
              <a:rPr lang="de-DE" err="1"/>
              <a:t>to</a:t>
            </a:r>
            <a:r>
              <a:rPr lang="de-DE"/>
              <a:t> 2030: </a:t>
            </a:r>
            <a:r>
              <a:rPr lang="de-DE">
                <a:hlinkClick r:id="rId10"/>
              </a:rPr>
              <a:t>https://www.e-unwto.org/doi/pdf/10.18111/9789284419401</a:t>
            </a:r>
            <a:r>
              <a:rPr lang="de-DE"/>
              <a:t> </a:t>
            </a:r>
          </a:p>
          <a:p>
            <a:r>
              <a:rPr lang="de-DE"/>
              <a:t>WEF: </a:t>
            </a:r>
            <a:r>
              <a:rPr lang="de-DE">
                <a:hlinkClick r:id="rId11"/>
              </a:rPr>
              <a:t>https://www.weforum.org/</a:t>
            </a:r>
            <a:r>
              <a:rPr lang="de-DE"/>
              <a:t> </a:t>
            </a:r>
          </a:p>
          <a:p>
            <a:pPr lvl="1"/>
            <a:r>
              <a:rPr lang="de-DE"/>
              <a:t>The Travel and Tourism Competitiveness Report: </a:t>
            </a:r>
            <a:r>
              <a:rPr lang="de-DE">
                <a:hlinkClick r:id="rId12"/>
              </a:rPr>
              <a:t>https://www.weforum.org/reports/the-travel-tourism-competitiveness-report-2017</a:t>
            </a:r>
            <a:r>
              <a:rPr lang="de-DE"/>
              <a:t> </a:t>
            </a:r>
          </a:p>
          <a:p>
            <a:r>
              <a:rPr lang="de-DE"/>
              <a:t>WTTC: </a:t>
            </a:r>
            <a:r>
              <a:rPr lang="de-DE">
                <a:hlinkClick r:id="rId13"/>
              </a:rPr>
              <a:t>https://www.wttc.org/</a:t>
            </a:r>
            <a:r>
              <a:rPr lang="de-DE"/>
              <a:t> </a:t>
            </a:r>
          </a:p>
          <a:p>
            <a:pPr lvl="1"/>
            <a:r>
              <a:rPr lang="de-DE"/>
              <a:t>Economic Impact: </a:t>
            </a:r>
            <a:r>
              <a:rPr lang="de-DE">
                <a:hlinkClick r:id="rId14"/>
              </a:rPr>
              <a:t>https://www.wttc.org/economic-impact/</a:t>
            </a:r>
            <a:r>
              <a:rPr lang="de-DE"/>
              <a:t> 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00530329-5841-480F-9A53-06CFCEEDB4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C3181255-F949-4B7D-99BE-8DCF4CD893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4451" y="1312262"/>
            <a:ext cx="9783097" cy="3200743"/>
          </a:xfrm>
        </p:spPr>
        <p:txBody>
          <a:bodyPr>
            <a:noAutofit/>
          </a:bodyPr>
          <a:lstStyle/>
          <a:p>
            <a:r>
              <a:rPr lang="en-GB" sz="5400" b="1">
                <a:latin typeface="+mn-lt"/>
              </a:rPr>
              <a:t>TOURIST</a:t>
            </a:r>
            <a:r>
              <a:rPr lang="en-GB" sz="3300" b="1">
                <a:latin typeface="+mn-lt"/>
              </a:rPr>
              <a:t/>
            </a:r>
            <a:br>
              <a:rPr lang="en-GB" sz="3300" b="1">
                <a:latin typeface="+mn-lt"/>
              </a:rPr>
            </a:br>
            <a:r>
              <a:rPr lang="en-GB" sz="3300" b="1">
                <a:latin typeface="+mn-lt"/>
              </a:rPr>
              <a:t/>
            </a:r>
            <a:br>
              <a:rPr lang="en-GB" sz="3300" b="1">
                <a:latin typeface="+mn-lt"/>
              </a:rPr>
            </a:br>
            <a:r>
              <a:rPr lang="en-GB" sz="3200" b="1">
                <a:latin typeface="+mn-lt"/>
              </a:rPr>
              <a:t>Competence centres for the development of sustainable tourism and innovative financial management strategies to increase the positive impact of local tourism in Thailand and Vietnam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965290"/>
            <a:ext cx="9144000" cy="1622322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  <a:p>
            <a:pPr algn="l"/>
            <a:r>
              <a:rPr lang="en-US" sz="1600"/>
              <a:t>Erasmus+ Capacity Building in Higher Education</a:t>
            </a:r>
          </a:p>
          <a:p>
            <a:pPr algn="l"/>
            <a:r>
              <a:rPr lang="en-US" sz="1600"/>
              <a:t>Project Reference:</a:t>
            </a:r>
            <a:r>
              <a:rPr lang="en-GB" sz="1600"/>
              <a:t> 585785-EPP-1-2017-1-AT-EPPKA2-CBHE-JP </a:t>
            </a:r>
          </a:p>
          <a:p>
            <a:pPr algn="l"/>
            <a:r>
              <a:rPr lang="en-US" sz="1600"/>
              <a:t>Duration: 36 Months (15/10/2017-14/10/2020)</a:t>
            </a:r>
          </a:p>
          <a:p>
            <a:pPr algn="l"/>
            <a:r>
              <a:rPr lang="en-US" sz="1600"/>
              <a:t>Project Management: FH JOANNEUM </a:t>
            </a:r>
            <a:endParaRPr lang="de-DE" sz="1600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6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morning</a:t>
            </a:r>
            <a:endParaRPr lang="en-GB" err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rgbClr val="6FAA0E"/>
              </a:buClr>
            </a:pPr>
            <a:r>
              <a:rPr lang="en-US" b="1" dirty="0"/>
              <a:t>Tourism impacts (economic, environmental, socio-cultural)</a:t>
            </a:r>
          </a:p>
          <a:p>
            <a:pPr marL="800100" lvl="1" indent="-342900">
              <a:buClr>
                <a:srgbClr val="6FAA0E"/>
              </a:buClr>
            </a:pPr>
            <a:r>
              <a:rPr lang="en-US" b="1" dirty="0"/>
              <a:t>Tools &amp; methods: brainstorming, co-creation of theory, destination impact canvas,  group work, discussions, cases</a:t>
            </a:r>
            <a:endParaRPr lang="en-US" b="1" dirty="0">
              <a:cs typeface="Calibri"/>
            </a:endParaRPr>
          </a:p>
          <a:p>
            <a:pPr marL="800100" lvl="1" indent="-342900">
              <a:buClr>
                <a:srgbClr val="6FAA0E"/>
              </a:buClr>
            </a:pPr>
            <a:endParaRPr lang="en-US" b="1"/>
          </a:p>
          <a:p>
            <a:pPr marL="457200" lvl="1" indent="0">
              <a:buClr>
                <a:srgbClr val="6FAA0E"/>
              </a:buClr>
              <a:buNone/>
            </a:pPr>
            <a:endParaRPr lang="en-US" b="1">
              <a:solidFill>
                <a:schemeClr val="accent6"/>
              </a:solidFill>
              <a:cs typeface="Calibri"/>
            </a:endParaRPr>
          </a:p>
          <a:p>
            <a:pPr marL="800100" lvl="1" indent="-342900">
              <a:buClr>
                <a:srgbClr val="6FAA0E"/>
              </a:buClr>
            </a:pPr>
            <a:endParaRPr lang="en-US" b="1">
              <a:solidFill>
                <a:schemeClr val="accent6"/>
              </a:solidFill>
            </a:endParaRPr>
          </a:p>
          <a:p>
            <a:pPr marL="342900" indent="-342900">
              <a:buClr>
                <a:srgbClr val="6FAA0E"/>
              </a:buClr>
            </a:pPr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83836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4400" b="1">
                <a:latin typeface="+mn-lt"/>
              </a:rPr>
              <a:t>Learning </a:t>
            </a:r>
            <a:r>
              <a:rPr lang="de-DE" sz="4400" b="1" err="1">
                <a:latin typeface="+mn-lt"/>
              </a:rPr>
              <a:t>Objectives</a:t>
            </a:r>
            <a:endParaRPr lang="en-GB" sz="4400" b="1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Learning </a:t>
            </a:r>
            <a:r>
              <a:rPr lang="de-DE" err="1"/>
              <a:t>Objectives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Topic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6FAA0E"/>
              </a:buClr>
            </a:pPr>
            <a:r>
              <a:rPr lang="de-AT" b="1" dirty="0"/>
              <a:t>Learning </a:t>
            </a:r>
            <a:r>
              <a:rPr lang="de-AT" b="1" dirty="0" err="1"/>
              <a:t>Objective</a:t>
            </a:r>
            <a:r>
              <a:rPr lang="de-AT" b="1" dirty="0"/>
              <a:t> 1: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create</a:t>
            </a:r>
            <a:r>
              <a:rPr lang="de-AT" dirty="0"/>
              <a:t> a </a:t>
            </a:r>
            <a:r>
              <a:rPr lang="de-AT" dirty="0" err="1"/>
              <a:t>common</a:t>
            </a:r>
            <a:r>
              <a:rPr lang="de-AT" dirty="0"/>
              <a:t> </a:t>
            </a:r>
            <a:r>
              <a:rPr lang="de-AT" dirty="0" err="1"/>
              <a:t>understanding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different </a:t>
            </a:r>
            <a:r>
              <a:rPr lang="de-AT" dirty="0" err="1"/>
              <a:t>impacts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tourism</a:t>
            </a:r>
            <a:r>
              <a:rPr lang="de-AT" dirty="0"/>
              <a:t>, </a:t>
            </a:r>
            <a:r>
              <a:rPr lang="de-AT" dirty="0" err="1"/>
              <a:t>both</a:t>
            </a:r>
            <a:r>
              <a:rPr lang="de-AT" dirty="0"/>
              <a:t> </a:t>
            </a:r>
            <a:r>
              <a:rPr lang="de-AT" dirty="0" err="1"/>
              <a:t>pros</a:t>
            </a:r>
            <a:r>
              <a:rPr lang="de-AT" dirty="0"/>
              <a:t> and </a:t>
            </a:r>
            <a:r>
              <a:rPr lang="de-AT" dirty="0" err="1"/>
              <a:t>cons</a:t>
            </a:r>
            <a:endParaRPr lang="de-AT" dirty="0">
              <a:cs typeface="Calibri"/>
            </a:endParaRPr>
          </a:p>
          <a:p>
            <a:pPr marL="342900" indent="-342900">
              <a:buClr>
                <a:srgbClr val="6FAA0E"/>
              </a:buClr>
            </a:pPr>
            <a:r>
              <a:rPr lang="de-AT" b="1" dirty="0"/>
              <a:t>Learning </a:t>
            </a:r>
            <a:r>
              <a:rPr lang="de-AT" b="1" dirty="0" err="1"/>
              <a:t>Objective</a:t>
            </a:r>
            <a:r>
              <a:rPr lang="de-AT" b="1" dirty="0"/>
              <a:t> 2: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apply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knowledge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impacts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tourism</a:t>
            </a:r>
            <a:r>
              <a:rPr lang="de-AT" dirty="0"/>
              <a:t> in </a:t>
            </a:r>
            <a:r>
              <a:rPr lang="de-AT" dirty="0" err="1"/>
              <a:t>co-creation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destination</a:t>
            </a:r>
            <a:r>
              <a:rPr lang="de-AT" dirty="0"/>
              <a:t> </a:t>
            </a:r>
            <a:r>
              <a:rPr lang="de-AT" dirty="0" err="1"/>
              <a:t>impact</a:t>
            </a:r>
            <a:r>
              <a:rPr lang="de-AT" dirty="0"/>
              <a:t> </a:t>
            </a:r>
            <a:r>
              <a:rPr lang="de-AT" dirty="0" err="1"/>
              <a:t>canvas</a:t>
            </a:r>
            <a:endParaRPr lang="de-AT" dirty="0"/>
          </a:p>
          <a:p>
            <a:pPr marL="342900" indent="-342900">
              <a:buClr>
                <a:srgbClr val="6FAA0E"/>
              </a:buClr>
            </a:pPr>
            <a:r>
              <a:rPr lang="de-AT" b="1" dirty="0"/>
              <a:t>Learning </a:t>
            </a:r>
            <a:r>
              <a:rPr lang="de-AT" b="1" dirty="0" err="1"/>
              <a:t>Objective</a:t>
            </a:r>
            <a:r>
              <a:rPr lang="de-AT" b="1" dirty="0"/>
              <a:t> 3: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come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 </a:t>
            </a:r>
            <a:r>
              <a:rPr lang="de-AT" dirty="0" err="1"/>
              <a:t>common</a:t>
            </a:r>
            <a:r>
              <a:rPr lang="de-AT" dirty="0"/>
              <a:t> </a:t>
            </a:r>
            <a:r>
              <a:rPr lang="de-AT" dirty="0" err="1"/>
              <a:t>understanding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impacts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region</a:t>
            </a:r>
            <a:endParaRPr lang="de-AT" dirty="0" err="1">
              <a:cs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6">
                <a:lumMod val="0"/>
                <a:lumOff val="100000"/>
              </a:schemeClr>
            </a:gs>
            <a:gs pos="37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65" y="24196"/>
            <a:ext cx="3230497" cy="1110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83836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4400" b="1">
                <a:latin typeface="+mn-lt"/>
              </a:rPr>
              <a:t>Topic 3 </a:t>
            </a:r>
            <a:br>
              <a:rPr lang="de-DE" sz="4400" b="1">
                <a:latin typeface="+mn-lt"/>
              </a:rPr>
            </a:br>
            <a:r>
              <a:rPr lang="de-DE" sz="4400" b="1">
                <a:latin typeface="+mn-lt"/>
              </a:rPr>
              <a:t>Tourism Impacts</a:t>
            </a:r>
            <a:endParaRPr lang="en-GB" sz="4400" b="1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9" y="156414"/>
            <a:ext cx="3223083" cy="8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0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51039" y="1585913"/>
          <a:ext cx="7704137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22CF54D-75F3-4CBD-AA4D-E7CD1DE24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DFBA3C-97EE-43C5-A0B6-6A5C3312B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fi-FI" sz="4000"/>
              <a:t>SUSTAINABLE TOURISM</a:t>
            </a:r>
            <a:r>
              <a:rPr lang="fi-FI"/>
              <a:t/>
            </a:r>
            <a:br>
              <a:rPr lang="fi-FI"/>
            </a:br>
            <a:r>
              <a:rPr lang="fi-FI" sz="2800"/>
              <a:t>Balancing costs and benefits</a:t>
            </a:r>
            <a:endParaRPr lang="en-US" sz="28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007769" y="2276873"/>
            <a:ext cx="4032448" cy="3324959"/>
          </a:xfrm>
          <a:prstGeom prst="flowChartExtra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i-FI" sz="360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</a:t>
            </a:r>
          </a:p>
          <a:p>
            <a:pPr algn="ctr">
              <a:defRPr/>
            </a:pPr>
            <a:r>
              <a:rPr lang="fi-FI" sz="3600">
                <a:solidFill>
                  <a:schemeClr val="tx1">
                    <a:lumMod val="75000"/>
                    <a:lumOff val="25000"/>
                  </a:schemeClr>
                </a:solidFill>
              </a:rPr>
              <a:t>tourism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367214" y="1714500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Economic impact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10755406" flipV="1">
            <a:off x="6599239" y="5646738"/>
            <a:ext cx="3025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Socio-cultural </a:t>
            </a:r>
            <a:b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impact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rot="10755406" flipV="1">
            <a:off x="1917700" y="5724526"/>
            <a:ext cx="3309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</a:t>
            </a:r>
            <a:b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2400">
                <a:solidFill>
                  <a:schemeClr val="tx1">
                    <a:lumMod val="75000"/>
                    <a:lumOff val="25000"/>
                  </a:schemeClr>
                </a:solidFill>
              </a:rPr>
              <a:t>impact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00400823-AFFF-48F7-A64C-B16DA1B6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6" y="6247893"/>
            <a:ext cx="1661653" cy="571247"/>
          </a:xfrm>
          <a:prstGeom prst="rect">
            <a:avLst/>
          </a:prstGeom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7AF9FCC5-AF8A-4D03-9542-FFBDD1B65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" y="6311900"/>
            <a:ext cx="1657840" cy="4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1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755</Words>
  <Application>Microsoft Office PowerPoint</Application>
  <PresentationFormat>Widescreen</PresentationFormat>
  <Paragraphs>201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</vt:lpstr>
      <vt:lpstr>TOURIST  Competence centres for the development of sustainable tourism and innovative financial management strategies to increase the positive impact of local tourism in Thailand and Vietnam</vt:lpstr>
      <vt:lpstr>TOURIST 1st Training Hue/Vietnam  An Introduction to Sustainable Tourism</vt:lpstr>
      <vt:lpstr>Topic 3: Impacts of Tourism</vt:lpstr>
      <vt:lpstr>Agenda for this morning</vt:lpstr>
      <vt:lpstr>Learning Objectives</vt:lpstr>
      <vt:lpstr>Learning Objectives of this Topic</vt:lpstr>
      <vt:lpstr>Topic 3  Tourism Impacts</vt:lpstr>
      <vt:lpstr>PowerPoint Presentation</vt:lpstr>
      <vt:lpstr>SUSTAINABLE TOURISM Balancing costs and benefits</vt:lpstr>
      <vt:lpstr>PowerPoint Presentation</vt:lpstr>
      <vt:lpstr>Group Exercise 1:  Co-creation of the Destination Impact Canvas </vt:lpstr>
      <vt:lpstr>PowerPoint Presentation</vt:lpstr>
      <vt:lpstr>Group Exercise 1:  Co-creation of Destination Impact Canvas </vt:lpstr>
      <vt:lpstr>Group Exercise 1:  Co-creation of Destination  Impact Canvas </vt:lpstr>
      <vt:lpstr>Economic impact</vt:lpstr>
      <vt:lpstr>Economic impact</vt:lpstr>
      <vt:lpstr>Environmental Impact</vt:lpstr>
      <vt:lpstr>Environmental Impact</vt:lpstr>
      <vt:lpstr>Socio-cultural Impact</vt:lpstr>
      <vt:lpstr>Socio-cultural Impact</vt:lpstr>
      <vt:lpstr>Socio-cultural Impact challenges...</vt:lpstr>
      <vt:lpstr>Cases / Further Reading </vt:lpstr>
      <vt:lpstr>Cases / Further Reading </vt:lpstr>
      <vt:lpstr>Group exercise 2:  How to tackle overtourism in your training</vt:lpstr>
      <vt:lpstr>Group exercise 2:  How to tackle overtourism in your training</vt:lpstr>
      <vt:lpstr>Group exercise 2:  How to tackle overtourism in your training</vt:lpstr>
      <vt:lpstr>Suggested methods for studying overtourism cases</vt:lpstr>
      <vt:lpstr>Additional Reading Materials and Videos</vt:lpstr>
      <vt:lpstr>Additional Reading Materials and Videos</vt:lpstr>
      <vt:lpstr>Bibliography</vt:lpstr>
      <vt:lpstr>TOURIST  Competence centres for the development of sustainable tourism and innovative financial management strategies to increase the positive impact of local tourism in Thailand and Vietnam</vt:lpstr>
    </vt:vector>
  </TitlesOfParts>
  <Company>FH Joanneum Gesellschaft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 Competence centres for the development of sustainable tourism and innovative financial management strategies to increase the positive impact of local tourism in Thailand and Vietnam</dc:title>
  <dc:creator>Linditsch Claudia</dc:creator>
  <cp:lastModifiedBy>Grönroos Leena</cp:lastModifiedBy>
  <cp:revision>88</cp:revision>
  <dcterms:created xsi:type="dcterms:W3CDTF">2018-04-19T06:56:36Z</dcterms:created>
  <dcterms:modified xsi:type="dcterms:W3CDTF">2018-10-03T08:35:39Z</dcterms:modified>
</cp:coreProperties>
</file>